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77" r:id="rId3"/>
    <p:sldId id="259" r:id="rId4"/>
    <p:sldId id="260" r:id="rId5"/>
    <p:sldId id="264" r:id="rId6"/>
    <p:sldId id="261" r:id="rId7"/>
    <p:sldId id="262" r:id="rId8"/>
    <p:sldId id="269" r:id="rId9"/>
    <p:sldId id="278" r:id="rId10"/>
    <p:sldId id="267" r:id="rId11"/>
    <p:sldId id="272" r:id="rId12"/>
    <p:sldId id="280" r:id="rId13"/>
    <p:sldId id="273" r:id="rId14"/>
    <p:sldId id="275" r:id="rId15"/>
    <p:sldId id="271" r:id="rId16"/>
    <p:sldId id="282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68ACD90-B4CB-8C18-353F-F35684855B40}" name="FRANCESCA SAPUPPO 548108" initials="FS" userId="S::sppfnc79d52c351k@studenti.unime.it::f506966e-7a5a-483b-bc2f-5f3f8fe8c61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2DB96A-16DE-46B4-8DB0-689780A8DE0D}" v="188" dt="2024-03-18T11:12:03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Stile chiaro 3 - Color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Stile chiaro 3 - Colore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75131-80A8-4E83-AB22-8030DF0F560E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CD596-9047-4FD4-84D5-0FAE1DF53D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8446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E04F4F-0F53-33BA-08E6-E16631ABF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5FB2A25-A28A-C364-34BC-210E82AA2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48A6D4-080E-67C2-63F8-9A89C0783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566387A-1EC0-2CA3-DAA0-604E96A77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337B8D-8552-AA59-D664-A547E296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907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5C886C-CA03-42E0-3629-2B74C97E6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4D95A09-6BEC-FCD5-8F2B-06B3A8063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CACB23-0A28-4F1E-E9AB-031F0EE0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23F792-CB16-1633-870E-15804BAA6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203037-E86C-28D7-98B8-4488CBE3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316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435C2C9-B1F6-C58C-DFBF-75BC7B4F0C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A0C5ADA-D91D-1C84-F144-147A11575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A51927B-6D09-9A55-5CAB-7F7FE8B2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B22AC97-3FEA-692D-DB95-505621B9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DAB7814-F67C-DFFD-5F36-84AD2D1CE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4849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99CE5B-5BD9-7E75-7444-EE07BFA90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485304-34DF-54B0-5F52-9B7260BE3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632575-DAA0-FE35-E98A-29415E5A0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F8C05C8-9F55-7F04-6FCF-B0545496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00C511B-EC84-BDC6-20A4-CCA8EBAC7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6730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FCDA3B-AAB8-1A2E-CC77-AADF240CB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2FBA28-CB41-739F-6565-013A63379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2EB1CAF-61D9-4FC8-7D3A-27088D79B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486959-702E-A331-9BE4-E086BC0E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C494B2-BEF4-E91B-A34E-8619577E3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4528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584964-D006-18BA-DCAA-9A317055E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8C9E5A-8524-4A8D-FDD1-CAA8EC9FE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CBAE4FB-C790-FE3E-8EC1-2A4DC448B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E1398A1-D873-B1B2-3EB3-5EA74DB0A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D915808-BEAD-53FD-5979-0735EF0F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367CE8-896D-8A3B-6F5D-4F1E2464F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31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AFB194-7722-E102-7768-0EBC764E1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AB2735-08EC-C8D8-4D95-B65EAAFD6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EBD5B29-1DB9-F213-9B11-5F4133F7C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BED2D8-2021-8DB9-FEDF-21D9CD3B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407D6D3-8FDD-DA10-8777-AB11097F1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AF50EF3-ED12-859A-7C6D-6098FBA03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5EFBF06-B50F-0289-6AF2-0383326C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747DD7A-3D86-79E0-13AD-9D163FFD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839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8B83B6-6755-65E4-6171-59391389E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6AD8CD5-4ED8-D334-8BF9-7C62E558F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4C627C-1077-52A1-4CE8-AFABA90F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F557351-BA97-645B-415F-BCCEFFD4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2782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7774BCA-AFAE-9B87-7C5D-12C4A84C9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9049C40-A1FB-B082-8FE9-FA0AE5DA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60716A9-8D21-6F05-6C50-4D8DA0E08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090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82F1AC-D7EB-26B8-22E8-11FB98B4D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ED8DF23-4B9A-698C-1A73-6AB692AED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969D50-B756-9349-42A7-D0F9C9D8F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9B69BAF-DB57-3CB8-1E6A-9DEE05BA6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BB76AC-CA98-3124-9C67-A86A8838C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C8E811A-FADF-20F8-7B3D-678FB70FC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8817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B4D752-E313-75FC-5D19-8E2715EB7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2A616D1-A2CD-54B6-8500-D8A3678C9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6439C9-0460-6F03-761B-4C4FADB72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2CD28CF-2248-4C6F-D9E2-69941359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466D5C-F6FD-E1FB-566D-2E58AB0B9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D2C3D09-8AFE-1125-1E37-82C9A122B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9490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DB4884A-1931-24FA-88A7-A74A4542A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B8A2EAA-78DB-7FCB-85B9-22A3EAB08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AC747C-6196-ABCA-9709-5F2D074AB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567230-0FA4-48D3-A1B0-A92672B94E97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58E4693-815D-CF8A-1142-5611F24D0F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0D81DC-78C3-A730-7D5D-FC97178C8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21D84A-A018-4F8E-AA30-B03C33DE59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4295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>
            <a:off x="5378472" y="500742"/>
            <a:ext cx="1435057" cy="1435057"/>
          </a:xfrm>
          <a:custGeom>
            <a:avLst/>
            <a:gdLst/>
            <a:ahLst/>
            <a:cxnLst/>
            <a:rect l="l" t="t" r="r" b="b"/>
            <a:pathLst>
              <a:path w="2152586" h="2152586">
                <a:moveTo>
                  <a:pt x="0" y="0"/>
                </a:moveTo>
                <a:lnTo>
                  <a:pt x="2152586" y="0"/>
                </a:lnTo>
                <a:lnTo>
                  <a:pt x="2152586" y="2152586"/>
                </a:lnTo>
                <a:lnTo>
                  <a:pt x="0" y="2152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1" name="TextBox 11"/>
          <p:cNvSpPr txBox="1"/>
          <p:nvPr/>
        </p:nvSpPr>
        <p:spPr>
          <a:xfrm>
            <a:off x="900864" y="3263494"/>
            <a:ext cx="10390271" cy="11047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46"/>
              </a:lnSpc>
            </a:pPr>
            <a:r>
              <a:rPr lang="en-US" sz="3247">
                <a:latin typeface="Inter Bold"/>
              </a:rPr>
              <a:t>Slow Feature Analysis </a:t>
            </a:r>
          </a:p>
          <a:p>
            <a:pPr algn="ctr">
              <a:lnSpc>
                <a:spcPts val="4546"/>
              </a:lnSpc>
            </a:pPr>
            <a:r>
              <a:rPr lang="en-US" sz="3247">
                <a:latin typeface="Inter Bold"/>
              </a:rPr>
              <a:t>per </a:t>
            </a:r>
            <a:r>
              <a:rPr lang="en-US" sz="3247" err="1">
                <a:latin typeface="Inter Bold"/>
              </a:rPr>
              <a:t>Sistemi</a:t>
            </a:r>
            <a:r>
              <a:rPr lang="en-US" sz="3247">
                <a:latin typeface="Inter Bold"/>
              </a:rPr>
              <a:t> </a:t>
            </a:r>
            <a:r>
              <a:rPr lang="en-US" sz="3247" err="1">
                <a:latin typeface="Inter Bold"/>
              </a:rPr>
              <a:t>lineari</a:t>
            </a:r>
            <a:r>
              <a:rPr lang="en-US" sz="3247">
                <a:latin typeface="Inter Bold"/>
              </a:rPr>
              <a:t> e non </a:t>
            </a:r>
            <a:r>
              <a:rPr lang="en-US" sz="3247" err="1">
                <a:latin typeface="Inter Bold"/>
              </a:rPr>
              <a:t>lineari</a:t>
            </a:r>
            <a:endParaRPr lang="en-US" sz="3247">
              <a:latin typeface="Inte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096215" y="5140899"/>
            <a:ext cx="4460057" cy="1216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733" err="1">
                <a:latin typeface="Poppins"/>
              </a:rPr>
              <a:t>Relatori</a:t>
            </a:r>
            <a:r>
              <a:rPr lang="en-US" sz="1733">
                <a:latin typeface="Poppins"/>
              </a:rPr>
              <a:t>:</a:t>
            </a:r>
          </a:p>
          <a:p>
            <a:pPr algn="ctr">
              <a:lnSpc>
                <a:spcPts val="2426"/>
              </a:lnSpc>
              <a:spcBef>
                <a:spcPct val="0"/>
              </a:spcBef>
            </a:pPr>
            <a:r>
              <a:rPr lang="en-US" sz="1733">
                <a:latin typeface="Poppins"/>
              </a:rPr>
              <a:t>Chiar.ma Prof.sa Maria Gabriella </a:t>
            </a:r>
            <a:r>
              <a:rPr lang="en-US" sz="1733" err="1">
                <a:latin typeface="Poppins"/>
              </a:rPr>
              <a:t>Xibilia</a:t>
            </a:r>
            <a:endParaRPr lang="en-US" sz="1733">
              <a:latin typeface="Poppins"/>
            </a:endParaRPr>
          </a:p>
          <a:p>
            <a:pPr algn="ctr">
              <a:lnSpc>
                <a:spcPts val="2426"/>
              </a:lnSpc>
              <a:spcBef>
                <a:spcPct val="0"/>
              </a:spcBef>
            </a:pPr>
            <a:r>
              <a:rPr lang="en-US" sz="1733">
                <a:latin typeface="Poppins"/>
              </a:rPr>
              <a:t>Chiar.mo Prof. Luca </a:t>
            </a:r>
            <a:r>
              <a:rPr lang="en-US" sz="1733" err="1">
                <a:latin typeface="Poppins"/>
              </a:rPr>
              <a:t>Patanè</a:t>
            </a:r>
            <a:endParaRPr lang="en-US" sz="1733">
              <a:latin typeface="Poppins"/>
            </a:endParaRPr>
          </a:p>
          <a:p>
            <a:pPr algn="ctr">
              <a:lnSpc>
                <a:spcPts val="2426"/>
              </a:lnSpc>
              <a:spcBef>
                <a:spcPct val="0"/>
              </a:spcBef>
            </a:pPr>
            <a:r>
              <a:rPr lang="en-US" sz="1733">
                <a:latin typeface="Poppins"/>
              </a:rPr>
              <a:t>Chiar.ma Dott.sa Francesca </a:t>
            </a:r>
            <a:r>
              <a:rPr lang="en-US" sz="1733" err="1">
                <a:latin typeface="Poppins"/>
              </a:rPr>
              <a:t>Sapuppo</a:t>
            </a:r>
            <a:endParaRPr lang="en-US" sz="1733">
              <a:latin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950441" y="2055192"/>
            <a:ext cx="4291119" cy="291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50"/>
              </a:lnSpc>
              <a:spcBef>
                <a:spcPct val="0"/>
              </a:spcBef>
            </a:pPr>
            <a:r>
              <a:rPr lang="en-US" sz="1750">
                <a:latin typeface="Poppins Bold"/>
              </a:rPr>
              <a:t>UNIVERSITÀ DEGLI STUDI DI MESSINA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950441" y="2357658"/>
            <a:ext cx="4291119" cy="256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0"/>
              </a:lnSpc>
              <a:spcBef>
                <a:spcPct val="0"/>
              </a:spcBef>
            </a:pPr>
            <a:r>
              <a:rPr lang="en-US" sz="1550">
                <a:latin typeface="Poppins Bold"/>
              </a:rPr>
              <a:t>DIPARTIMENTO DI INGEGNERIA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09863" y="2743734"/>
            <a:ext cx="7772275" cy="255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77"/>
              </a:lnSpc>
              <a:spcBef>
                <a:spcPct val="0"/>
              </a:spcBef>
            </a:pPr>
            <a:r>
              <a:rPr lang="en-US" sz="1483" dirty="0">
                <a:latin typeface="Poppins Bold"/>
              </a:rPr>
              <a:t>CORSO DI LAUREA TRIENNALE IN INGEGNERIA ELETTRONICA E INFORMATICA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00864" y="5448677"/>
            <a:ext cx="3931765" cy="600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733">
                <a:latin typeface="Poppins"/>
              </a:rPr>
              <a:t>Tesi di </a:t>
            </a:r>
            <a:r>
              <a:rPr lang="en-US" sz="1733" err="1">
                <a:latin typeface="Poppins"/>
              </a:rPr>
              <a:t>Laurea</a:t>
            </a:r>
            <a:r>
              <a:rPr lang="en-US" sz="1733">
                <a:latin typeface="Poppins"/>
              </a:rPr>
              <a:t> di:</a:t>
            </a:r>
          </a:p>
          <a:p>
            <a:pPr algn="ctr">
              <a:lnSpc>
                <a:spcPts val="2426"/>
              </a:lnSpc>
              <a:spcBef>
                <a:spcPct val="0"/>
              </a:spcBef>
            </a:pPr>
            <a:r>
              <a:rPr lang="en-US" sz="1733">
                <a:latin typeface="Poppins"/>
              </a:rPr>
              <a:t>Gabriele Rinaldi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67618" y="5931912"/>
            <a:ext cx="1250892" cy="230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66"/>
              </a:lnSpc>
              <a:spcBef>
                <a:spcPct val="0"/>
              </a:spcBef>
            </a:pPr>
            <a:r>
              <a:rPr lang="en-US" sz="1333">
                <a:latin typeface="Poppins"/>
              </a:rPr>
              <a:t>A.A. 2022/2023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18310A-661F-7C06-E739-4FF0BD1E9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592" y="-22798"/>
            <a:ext cx="8617058" cy="1067076"/>
          </a:xfrm>
        </p:spPr>
        <p:txBody>
          <a:bodyPr>
            <a:normAutofit/>
          </a:bodyPr>
          <a:lstStyle/>
          <a:p>
            <a:r>
              <a:rPr lang="it-IT" dirty="0"/>
              <a:t>Modelli SRU: </a:t>
            </a:r>
            <a:r>
              <a:rPr lang="it-IT" dirty="0" err="1"/>
              <a:t>DMDc</a:t>
            </a:r>
            <a:r>
              <a:rPr lang="it-IT" dirty="0"/>
              <a:t> vs </a:t>
            </a:r>
            <a:r>
              <a:rPr lang="it-IT" dirty="0" err="1"/>
              <a:t>mrDMDc</a:t>
            </a:r>
            <a:endParaRPr lang="it-IT" dirty="0"/>
          </a:p>
        </p:txBody>
      </p:sp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F92D3CE1-27A1-794E-EF0E-D6B92AA9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393" y="3772632"/>
            <a:ext cx="5809784" cy="3045344"/>
          </a:xfrm>
          <a:prstGeom prst="rect">
            <a:avLst/>
          </a:prstGeom>
        </p:spPr>
      </p:pic>
      <p:graphicFrame>
        <p:nvGraphicFramePr>
          <p:cNvPr id="25" name="Tabella 24">
            <a:extLst>
              <a:ext uri="{FF2B5EF4-FFF2-40B4-BE49-F238E27FC236}">
                <a16:creationId xmlns:a16="http://schemas.microsoft.com/office/drawing/2014/main" id="{BC22413E-77BD-6C32-FF23-3EE386449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762524"/>
              </p:ext>
            </p:extLst>
          </p:nvPr>
        </p:nvGraphicFramePr>
        <p:xfrm>
          <a:off x="969720" y="2600072"/>
          <a:ext cx="1901868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950934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950934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6.95e-04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6.84e-02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1.80e-02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2.64e-02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0.63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graphicFrame>
        <p:nvGraphicFramePr>
          <p:cNvPr id="30" name="Tabella 29">
            <a:extLst>
              <a:ext uri="{FF2B5EF4-FFF2-40B4-BE49-F238E27FC236}">
                <a16:creationId xmlns:a16="http://schemas.microsoft.com/office/drawing/2014/main" id="{8337B734-651C-7BC8-CA3C-DBC139A7D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993343"/>
              </p:ext>
            </p:extLst>
          </p:nvPr>
        </p:nvGraphicFramePr>
        <p:xfrm>
          <a:off x="6908790" y="2612899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8.18e-19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1.19e-09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3.45e-10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9.04e-10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0.9999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pic>
        <p:nvPicPr>
          <p:cNvPr id="33" name="Immagine 32">
            <a:extLst>
              <a:ext uri="{FF2B5EF4-FFF2-40B4-BE49-F238E27FC236}">
                <a16:creationId xmlns:a16="http://schemas.microsoft.com/office/drawing/2014/main" id="{2E2D2477-1010-83A7-F720-0A602E1E2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30" y="3792952"/>
            <a:ext cx="5804622" cy="3045344"/>
          </a:xfrm>
          <a:prstGeom prst="rect">
            <a:avLst/>
          </a:prstGeom>
        </p:spPr>
      </p:pic>
      <p:graphicFrame>
        <p:nvGraphicFramePr>
          <p:cNvPr id="37" name="Tabella 36">
            <a:extLst>
              <a:ext uri="{FF2B5EF4-FFF2-40B4-BE49-F238E27FC236}">
                <a16:creationId xmlns:a16="http://schemas.microsoft.com/office/drawing/2014/main" id="{D27336A8-6AF6-5197-1B8A-BC426D68A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51540"/>
              </p:ext>
            </p:extLst>
          </p:nvPr>
        </p:nvGraphicFramePr>
        <p:xfrm>
          <a:off x="2938872" y="1803393"/>
          <a:ext cx="2598328" cy="2743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871128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NO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</a:tbl>
          </a:graphicData>
        </a:graphic>
      </p:graphicFrame>
      <p:graphicFrame>
        <p:nvGraphicFramePr>
          <p:cNvPr id="39" name="Tabella 38">
            <a:extLst>
              <a:ext uri="{FF2B5EF4-FFF2-40B4-BE49-F238E27FC236}">
                <a16:creationId xmlns:a16="http://schemas.microsoft.com/office/drawing/2014/main" id="{34A83F60-F55D-DD24-DE2F-CF0E4F785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209752"/>
              </p:ext>
            </p:extLst>
          </p:nvPr>
        </p:nvGraphicFramePr>
        <p:xfrm>
          <a:off x="8185433" y="1403609"/>
          <a:ext cx="338369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02663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81027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22018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NO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Max_cycles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7AF7553-37D8-C54C-C6FF-D70DEB24FCE8}"/>
              </a:ext>
            </a:extLst>
          </p:cNvPr>
          <p:cNvSpPr txBox="1"/>
          <p:nvPr/>
        </p:nvSpPr>
        <p:spPr>
          <a:xfrm>
            <a:off x="969720" y="1822484"/>
            <a:ext cx="1799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/>
              <a:t>Parametri impostati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CC2ABD5C-D2C4-726E-AD99-6A4622736431}"/>
              </a:ext>
            </a:extLst>
          </p:cNvPr>
          <p:cNvSpPr txBox="1"/>
          <p:nvPr/>
        </p:nvSpPr>
        <p:spPr>
          <a:xfrm>
            <a:off x="6229676" y="1733727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Parametri impostati</a:t>
            </a:r>
          </a:p>
        </p:txBody>
      </p:sp>
      <p:graphicFrame>
        <p:nvGraphicFramePr>
          <p:cNvPr id="43" name="Tabella 42">
            <a:extLst>
              <a:ext uri="{FF2B5EF4-FFF2-40B4-BE49-F238E27FC236}">
                <a16:creationId xmlns:a16="http://schemas.microsoft.com/office/drawing/2014/main" id="{5F7172C7-5955-891D-61A3-7DA81DB0B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639921"/>
              </p:ext>
            </p:extLst>
          </p:nvPr>
        </p:nvGraphicFramePr>
        <p:xfrm>
          <a:off x="10016120" y="2297087"/>
          <a:ext cx="1998227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469782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13%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4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29%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6EF960A3-01E6-42DF-9F03-D7140C7E172D}"/>
              </a:ext>
            </a:extLst>
          </p:cNvPr>
          <p:cNvSpPr txBox="1"/>
          <p:nvPr/>
        </p:nvSpPr>
        <p:spPr>
          <a:xfrm>
            <a:off x="296871" y="2864154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/>
              <a:t>KPI :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EE69B9D2-5CB9-4CFA-D87F-249B44425031}"/>
              </a:ext>
            </a:extLst>
          </p:cNvPr>
          <p:cNvSpPr txBox="1"/>
          <p:nvPr/>
        </p:nvSpPr>
        <p:spPr>
          <a:xfrm>
            <a:off x="6285509" y="2867410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/>
              <a:t>KPI :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AB6505FA-DF84-4382-4F5F-3F2E8982662C}"/>
              </a:ext>
            </a:extLst>
          </p:cNvPr>
          <p:cNvSpPr txBox="1"/>
          <p:nvPr/>
        </p:nvSpPr>
        <p:spPr>
          <a:xfrm>
            <a:off x="8937187" y="2821109"/>
            <a:ext cx="127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/>
              <a:t>Fast Dynamics</a:t>
            </a:r>
          </a:p>
        </p:txBody>
      </p: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CC780058-6106-B9A8-ED66-605921A9DCEE}"/>
              </a:ext>
            </a:extLst>
          </p:cNvPr>
          <p:cNvCxnSpPr>
            <a:cxnSpLocks/>
          </p:cNvCxnSpPr>
          <p:nvPr/>
        </p:nvCxnSpPr>
        <p:spPr>
          <a:xfrm>
            <a:off x="6096000" y="1055077"/>
            <a:ext cx="0" cy="54174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A4DD0F29-9BED-D6B4-91A5-019BB52A1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545" y="40024"/>
            <a:ext cx="2239196" cy="1158482"/>
          </a:xfrm>
          <a:prstGeom prst="rect">
            <a:avLst/>
          </a:prstGeom>
        </p:spPr>
      </p:pic>
      <p:pic>
        <p:nvPicPr>
          <p:cNvPr id="4" name="Immagine 3" descr="Immagine che contiene schermata, testo, Diagramma, diagramma&#10;&#10;Descrizione generata automaticamente">
            <a:extLst>
              <a:ext uri="{FF2B5EF4-FFF2-40B4-BE49-F238E27FC236}">
                <a16:creationId xmlns:a16="http://schemas.microsoft.com/office/drawing/2014/main" id="{80D7AEAE-1DA1-E275-CB6D-BBE5D427AD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92" y="4006768"/>
            <a:ext cx="1443280" cy="111782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5430553-8DFB-3B8B-CFA8-3E97DF2EB8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6790" y="3968046"/>
            <a:ext cx="1406234" cy="111782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3358EBD8-9D70-D2CC-072A-3BF4C6D5BA5A}"/>
              </a:ext>
            </a:extLst>
          </p:cNvPr>
          <p:cNvSpPr txBox="1"/>
          <p:nvPr/>
        </p:nvSpPr>
        <p:spPr>
          <a:xfrm>
            <a:off x="6279490" y="873149"/>
            <a:ext cx="1650078" cy="5232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800" err="1"/>
              <a:t>mrDMDc</a:t>
            </a:r>
            <a:endParaRPr lang="it-IT" sz="280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8F27126-E8BA-8DE4-8090-5F5B7DA94D88}"/>
              </a:ext>
            </a:extLst>
          </p:cNvPr>
          <p:cNvSpPr txBox="1"/>
          <p:nvPr/>
        </p:nvSpPr>
        <p:spPr>
          <a:xfrm>
            <a:off x="272740" y="873149"/>
            <a:ext cx="1152936" cy="52322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800"/>
              <a:t>DMDc</a:t>
            </a:r>
          </a:p>
        </p:txBody>
      </p:sp>
    </p:spTree>
    <p:extLst>
      <p:ext uri="{BB962C8B-B14F-4D97-AF65-F5344CB8AC3E}">
        <p14:creationId xmlns:p14="http://schemas.microsoft.com/office/powerpoint/2010/main" val="200994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18310A-661F-7C06-E739-4FF0BD1E9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592" y="-22798"/>
            <a:ext cx="10515600" cy="841281"/>
          </a:xfrm>
        </p:spPr>
        <p:txBody>
          <a:bodyPr>
            <a:normAutofit/>
          </a:bodyPr>
          <a:lstStyle/>
          <a:p>
            <a:r>
              <a:rPr lang="it-IT" dirty="0"/>
              <a:t>Modelli SRU: Studio parametrico su </a:t>
            </a:r>
            <a:r>
              <a:rPr lang="it-IT" dirty="0" err="1"/>
              <a:t>mrDMDc</a:t>
            </a:r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962318-D998-776D-CF94-D0E9E104C092}"/>
              </a:ext>
            </a:extLst>
          </p:cNvPr>
          <p:cNvSpPr txBox="1"/>
          <p:nvPr/>
        </p:nvSpPr>
        <p:spPr>
          <a:xfrm>
            <a:off x="6279490" y="751229"/>
            <a:ext cx="1650078" cy="5232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800" err="1"/>
              <a:t>mrDMDc</a:t>
            </a:r>
            <a:endParaRPr lang="it-IT" sz="2800"/>
          </a:p>
        </p:txBody>
      </p:sp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F92D3CE1-27A1-794E-EF0E-D6B92AA9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393" y="3792952"/>
            <a:ext cx="5809784" cy="3045344"/>
          </a:xfrm>
          <a:prstGeom prst="rect">
            <a:avLst/>
          </a:prstGeom>
        </p:spPr>
      </p:pic>
      <p:graphicFrame>
        <p:nvGraphicFramePr>
          <p:cNvPr id="30" name="Tabella 29">
            <a:extLst>
              <a:ext uri="{FF2B5EF4-FFF2-40B4-BE49-F238E27FC236}">
                <a16:creationId xmlns:a16="http://schemas.microsoft.com/office/drawing/2014/main" id="{8337B734-651C-7BC8-CA3C-DBC139A7D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23177"/>
              </p:ext>
            </p:extLst>
          </p:nvPr>
        </p:nvGraphicFramePr>
        <p:xfrm>
          <a:off x="6728435" y="2351782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8.18e-19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1.19e-09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3.45e-10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9.04e-10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0.9999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graphicFrame>
        <p:nvGraphicFramePr>
          <p:cNvPr id="39" name="Tabella 38">
            <a:extLst>
              <a:ext uri="{FF2B5EF4-FFF2-40B4-BE49-F238E27FC236}">
                <a16:creationId xmlns:a16="http://schemas.microsoft.com/office/drawing/2014/main" id="{34A83F60-F55D-DD24-DE2F-CF0E4F785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667704"/>
              </p:ext>
            </p:extLst>
          </p:nvPr>
        </p:nvGraphicFramePr>
        <p:xfrm>
          <a:off x="8731638" y="1057241"/>
          <a:ext cx="3299825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560442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39383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1">
                          <a:solidFill>
                            <a:srgbClr val="FF0000"/>
                          </a:solidFill>
                        </a:rPr>
                        <a:t>NO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133802">
                <a:tc>
                  <a:txBody>
                    <a:bodyPr/>
                    <a:lstStyle/>
                    <a:p>
                      <a:r>
                        <a:rPr lang="it-IT" sz="1200" b="1" err="1"/>
                        <a:t>Max_cycles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1" dirty="0">
                          <a:solidFill>
                            <a:srgbClr val="00B050"/>
                          </a:solidFill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CC2ABD5C-D2C4-726E-AD99-6A4622736431}"/>
              </a:ext>
            </a:extLst>
          </p:cNvPr>
          <p:cNvSpPr txBox="1"/>
          <p:nvPr/>
        </p:nvSpPr>
        <p:spPr>
          <a:xfrm>
            <a:off x="9806908" y="689358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/>
              <a:t>Parametri impostati</a:t>
            </a:r>
          </a:p>
        </p:txBody>
      </p:sp>
      <p:graphicFrame>
        <p:nvGraphicFramePr>
          <p:cNvPr id="43" name="Tabella 42">
            <a:extLst>
              <a:ext uri="{FF2B5EF4-FFF2-40B4-BE49-F238E27FC236}">
                <a16:creationId xmlns:a16="http://schemas.microsoft.com/office/drawing/2014/main" id="{5F7172C7-5955-891D-61A3-7DA81DB0B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009116"/>
              </p:ext>
            </p:extLst>
          </p:nvPr>
        </p:nvGraphicFramePr>
        <p:xfrm>
          <a:off x="9888973" y="2029027"/>
          <a:ext cx="2142490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614045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13%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 err="1">
                          <a:effectLst/>
                        </a:rPr>
                        <a:t>Filtration</a:t>
                      </a:r>
                      <a:r>
                        <a:rPr lang="it-IT" sz="1200" kern="100" dirty="0">
                          <a:effectLst/>
                        </a:rPr>
                        <a:t> </a:t>
                      </a:r>
                      <a:r>
                        <a:rPr lang="it-IT" sz="1200" kern="100" dirty="0" err="1">
                          <a:effectLst/>
                        </a:rPr>
                        <a:t>level</a:t>
                      </a:r>
                      <a:r>
                        <a:rPr lang="it-IT" sz="1200" kern="100" dirty="0">
                          <a:effectLst/>
                        </a:rPr>
                        <a:t> 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29%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38%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EE69B9D2-5CB9-4CFA-D87F-249B44425031}"/>
              </a:ext>
            </a:extLst>
          </p:cNvPr>
          <p:cNvSpPr txBox="1"/>
          <p:nvPr/>
        </p:nvSpPr>
        <p:spPr>
          <a:xfrm>
            <a:off x="6192549" y="2667253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AB6505FA-DF84-4382-4F5F-3F2E8982662C}"/>
              </a:ext>
            </a:extLst>
          </p:cNvPr>
          <p:cNvSpPr txBox="1"/>
          <p:nvPr/>
        </p:nvSpPr>
        <p:spPr>
          <a:xfrm>
            <a:off x="8712757" y="2601894"/>
            <a:ext cx="1334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Fast Dynamics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A1201B6-6ADC-40AE-7278-010AA6D26DED}"/>
              </a:ext>
            </a:extLst>
          </p:cNvPr>
          <p:cNvSpPr txBox="1"/>
          <p:nvPr/>
        </p:nvSpPr>
        <p:spPr>
          <a:xfrm>
            <a:off x="156337" y="757772"/>
            <a:ext cx="1607302" cy="5232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800" err="1"/>
              <a:t>mrDMDc</a:t>
            </a:r>
            <a:endParaRPr lang="it-IT" sz="2800"/>
          </a:p>
        </p:txBody>
      </p:sp>
      <p:graphicFrame>
        <p:nvGraphicFramePr>
          <p:cNvPr id="20" name="Tabella 19">
            <a:extLst>
              <a:ext uri="{FF2B5EF4-FFF2-40B4-BE49-F238E27FC236}">
                <a16:creationId xmlns:a16="http://schemas.microsoft.com/office/drawing/2014/main" id="{5B89FBA5-2FAC-5855-328C-9544D3D88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0331199"/>
              </p:ext>
            </p:extLst>
          </p:nvPr>
        </p:nvGraphicFramePr>
        <p:xfrm>
          <a:off x="728543" y="2351782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4.59e-04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0.13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1.43e-02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2.14e-02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0.79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graphicFrame>
        <p:nvGraphicFramePr>
          <p:cNvPr id="21" name="Tabella 20">
            <a:extLst>
              <a:ext uri="{FF2B5EF4-FFF2-40B4-BE49-F238E27FC236}">
                <a16:creationId xmlns:a16="http://schemas.microsoft.com/office/drawing/2014/main" id="{86B3B1AD-09E3-EB26-2CD9-AA55C5B79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163861"/>
              </p:ext>
            </p:extLst>
          </p:nvPr>
        </p:nvGraphicFramePr>
        <p:xfrm>
          <a:off x="2103956" y="1031132"/>
          <a:ext cx="3484043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46684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37359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1">
                          <a:solidFill>
                            <a:srgbClr val="FF0000"/>
                          </a:solidFill>
                        </a:rPr>
                        <a:t>MODEL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133802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Max_cycles</a:t>
                      </a:r>
                      <a:endParaRPr lang="it-IT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1" dirty="0">
                          <a:solidFill>
                            <a:srgbClr val="00B050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4D163F2-3E37-FD60-8268-A8DFB08906AC}"/>
              </a:ext>
            </a:extLst>
          </p:cNvPr>
          <p:cNvSpPr txBox="1"/>
          <p:nvPr/>
        </p:nvSpPr>
        <p:spPr>
          <a:xfrm>
            <a:off x="3836025" y="702807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/>
              <a:t>Parametri impostati</a:t>
            </a:r>
          </a:p>
        </p:txBody>
      </p:sp>
      <p:graphicFrame>
        <p:nvGraphicFramePr>
          <p:cNvPr id="23" name="Tabella 22">
            <a:extLst>
              <a:ext uri="{FF2B5EF4-FFF2-40B4-BE49-F238E27FC236}">
                <a16:creationId xmlns:a16="http://schemas.microsoft.com/office/drawing/2014/main" id="{2A5C6B35-139A-7B0A-C2A4-566C63D10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731316"/>
              </p:ext>
            </p:extLst>
          </p:nvPr>
        </p:nvGraphicFramePr>
        <p:xfrm>
          <a:off x="3909245" y="2004967"/>
          <a:ext cx="1999849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471404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10%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4%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5%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9%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4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32%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1" kern="100">
                          <a:effectLst/>
                        </a:rPr>
                        <a:t>97%</a:t>
                      </a:r>
                      <a:endParaRPr lang="it-IT" sz="1200" b="1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1" kern="100" dirty="0">
                          <a:effectLst/>
                        </a:rPr>
                        <a:t>99%</a:t>
                      </a:r>
                      <a:endParaRPr lang="it-IT" sz="12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36B356E-F202-12E3-CB0D-E0616EF15C11}"/>
              </a:ext>
            </a:extLst>
          </p:cNvPr>
          <p:cNvSpPr txBox="1"/>
          <p:nvPr/>
        </p:nvSpPr>
        <p:spPr>
          <a:xfrm>
            <a:off x="242689" y="2665684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D7DFBC8-78DA-83AF-1F1B-F291EAF8F701}"/>
              </a:ext>
            </a:extLst>
          </p:cNvPr>
          <p:cNvSpPr txBox="1"/>
          <p:nvPr/>
        </p:nvSpPr>
        <p:spPr>
          <a:xfrm>
            <a:off x="2742915" y="2601894"/>
            <a:ext cx="1334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Fast Dynamics</a:t>
            </a:r>
          </a:p>
        </p:txBody>
      </p:sp>
      <p:pic>
        <p:nvPicPr>
          <p:cNvPr id="27" name="Immagine 26" descr="Immagine che contiene linea, Diagramma, schermata, testo&#10;&#10;Descrizione generata automaticamente">
            <a:extLst>
              <a:ext uri="{FF2B5EF4-FFF2-40B4-BE49-F238E27FC236}">
                <a16:creationId xmlns:a16="http://schemas.microsoft.com/office/drawing/2014/main" id="{32BDE60B-7ACA-3D6E-0E42-1C944EF84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6"/>
          <a:stretch/>
        </p:blipFill>
        <p:spPr>
          <a:xfrm>
            <a:off x="353943" y="3857267"/>
            <a:ext cx="5626722" cy="2981029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54D3B4F6-AF5B-62A3-3B22-86106D363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33" y="4067447"/>
            <a:ext cx="1586637" cy="1031708"/>
          </a:xfrm>
          <a:prstGeom prst="rect">
            <a:avLst/>
          </a:prstGeom>
        </p:spPr>
      </p:pic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E34CDC4B-FE07-D5D6-5A1F-54CF346EAE77}"/>
              </a:ext>
            </a:extLst>
          </p:cNvPr>
          <p:cNvCxnSpPr>
            <a:cxnSpLocks/>
          </p:cNvCxnSpPr>
          <p:nvPr/>
        </p:nvCxnSpPr>
        <p:spPr>
          <a:xfrm>
            <a:off x="6160133" y="818483"/>
            <a:ext cx="0" cy="565405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55430553-8DFB-3B8B-CFA8-3E97DF2EB8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9215" y="4022549"/>
            <a:ext cx="1713341" cy="1117827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93081CA5-7049-2381-5646-BED2EF2CCD4F}"/>
              </a:ext>
            </a:extLst>
          </p:cNvPr>
          <p:cNvSpPr/>
          <p:nvPr/>
        </p:nvSpPr>
        <p:spPr>
          <a:xfrm>
            <a:off x="7625110" y="2241767"/>
            <a:ext cx="1044876" cy="106864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7400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58E53-BD81-03B2-AF30-2D3548C6C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42" y="592228"/>
            <a:ext cx="10515600" cy="932733"/>
          </a:xfrm>
        </p:spPr>
        <p:txBody>
          <a:bodyPr/>
          <a:lstStyle/>
          <a:p>
            <a:r>
              <a:rPr lang="it-IT" dirty="0"/>
              <a:t>Modelli V2G: </a:t>
            </a:r>
            <a:r>
              <a:rPr lang="it-IT" dirty="0" err="1"/>
              <a:t>mrDMDc</a:t>
            </a:r>
            <a:endParaRPr lang="it-IT" dirty="0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D169D5AC-C5E6-F0C2-55EC-1E053B3A5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520231"/>
              </p:ext>
            </p:extLst>
          </p:nvPr>
        </p:nvGraphicFramePr>
        <p:xfrm>
          <a:off x="2082418" y="1977356"/>
          <a:ext cx="338369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02663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81027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22018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NO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Max_cycles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BCBBA9D2-3A93-518A-8BBC-EA5F75F296C2}"/>
              </a:ext>
            </a:extLst>
          </p:cNvPr>
          <p:cNvSpPr txBox="1"/>
          <p:nvPr/>
        </p:nvSpPr>
        <p:spPr>
          <a:xfrm>
            <a:off x="126661" y="2307474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Parametri impostati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1BCD020-5701-E6BA-8358-13AECEC59827}"/>
              </a:ext>
            </a:extLst>
          </p:cNvPr>
          <p:cNvCxnSpPr>
            <a:cxnSpLocks/>
          </p:cNvCxnSpPr>
          <p:nvPr/>
        </p:nvCxnSpPr>
        <p:spPr>
          <a:xfrm flipV="1">
            <a:off x="6107225" y="5225696"/>
            <a:ext cx="422787" cy="5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ella 13">
            <a:extLst>
              <a:ext uri="{FF2B5EF4-FFF2-40B4-BE49-F238E27FC236}">
                <a16:creationId xmlns:a16="http://schemas.microsoft.com/office/drawing/2014/main" id="{B31A0815-4C91-0E9E-85DB-4B97CE255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779849"/>
              </p:ext>
            </p:extLst>
          </p:nvPr>
        </p:nvGraphicFramePr>
        <p:xfrm>
          <a:off x="6384255" y="1885916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0.32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0.68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0.17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0.57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0.99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18780E2-ED81-31FF-81E4-E6A890ABB177}"/>
              </a:ext>
            </a:extLst>
          </p:cNvPr>
          <p:cNvSpPr txBox="1"/>
          <p:nvPr/>
        </p:nvSpPr>
        <p:spPr>
          <a:xfrm>
            <a:off x="5760974" y="2140427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graphicFrame>
        <p:nvGraphicFramePr>
          <p:cNvPr id="16" name="Tabella 15">
            <a:extLst>
              <a:ext uri="{FF2B5EF4-FFF2-40B4-BE49-F238E27FC236}">
                <a16:creationId xmlns:a16="http://schemas.microsoft.com/office/drawing/2014/main" id="{1225D2AF-18B6-4F51-B80B-5EFEE7DDE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661976"/>
              </p:ext>
            </p:extLst>
          </p:nvPr>
        </p:nvGraphicFramePr>
        <p:xfrm>
          <a:off x="9937462" y="1337276"/>
          <a:ext cx="1998227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469782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40%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27%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40%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39%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4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39%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38%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44%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61%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0F52430-CC67-14DB-3CC1-AFDCB416CD73}"/>
              </a:ext>
            </a:extLst>
          </p:cNvPr>
          <p:cNvSpPr txBox="1"/>
          <p:nvPr/>
        </p:nvSpPr>
        <p:spPr>
          <a:xfrm>
            <a:off x="8858529" y="1861298"/>
            <a:ext cx="127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/>
              <a:t>Fast Dynamics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DA94B3F-D496-B1DF-877F-E4C7B1B04ACF}"/>
              </a:ext>
            </a:extLst>
          </p:cNvPr>
          <p:cNvSpPr txBox="1"/>
          <p:nvPr/>
        </p:nvSpPr>
        <p:spPr>
          <a:xfrm>
            <a:off x="896442" y="3340397"/>
            <a:ext cx="4325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Decomposizione in livelli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EFAA28C-D77B-6515-FBBB-8CDD3A6B5FC0}"/>
              </a:ext>
            </a:extLst>
          </p:cNvPr>
          <p:cNvSpPr txBox="1"/>
          <p:nvPr/>
        </p:nvSpPr>
        <p:spPr>
          <a:xfrm>
            <a:off x="6932920" y="3201897"/>
            <a:ext cx="51219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Ricostruzione </a:t>
            </a:r>
          </a:p>
          <a:p>
            <a:pPr algn="ctr"/>
            <a:r>
              <a:rPr lang="it-IT" dirty="0"/>
              <a:t>(Somma di tutti i livelli)</a:t>
            </a:r>
            <a:endParaRPr lang="it-IT" b="1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0AFDCFE-E259-A5A9-44A2-928A65591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605790"/>
            <a:ext cx="6107225" cy="304001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2BE6728-3952-BFAE-2B7B-5FF5C49E7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934" y="3741232"/>
            <a:ext cx="5506065" cy="291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42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18310A-661F-7C06-E739-4FF0BD1E9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592" y="-22798"/>
            <a:ext cx="8617058" cy="1067076"/>
          </a:xfrm>
        </p:spPr>
        <p:txBody>
          <a:bodyPr>
            <a:normAutofit/>
          </a:bodyPr>
          <a:lstStyle/>
          <a:p>
            <a:r>
              <a:rPr lang="it-IT" dirty="0"/>
              <a:t>Modelli del V2G: </a:t>
            </a:r>
            <a:r>
              <a:rPr lang="it-IT" dirty="0" err="1"/>
              <a:t>DMDc</a:t>
            </a:r>
            <a:r>
              <a:rPr lang="it-IT" dirty="0"/>
              <a:t> vs </a:t>
            </a:r>
            <a:r>
              <a:rPr lang="it-IT" dirty="0" err="1"/>
              <a:t>mrDMDc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E4111E-CA8F-778F-F21D-17E594C6E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15" y="894072"/>
            <a:ext cx="1183376" cy="521931"/>
          </a:xfr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it-IT" dirty="0" err="1"/>
              <a:t>DMDc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962318-D998-776D-CF94-D0E9E104C092}"/>
              </a:ext>
            </a:extLst>
          </p:cNvPr>
          <p:cNvSpPr txBox="1"/>
          <p:nvPr/>
        </p:nvSpPr>
        <p:spPr>
          <a:xfrm>
            <a:off x="6605052" y="892131"/>
            <a:ext cx="1615405" cy="5232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800" dirty="0" err="1"/>
              <a:t>mrDMDc</a:t>
            </a:r>
            <a:endParaRPr lang="it-IT" sz="2800" dirty="0"/>
          </a:p>
        </p:txBody>
      </p:sp>
      <p:graphicFrame>
        <p:nvGraphicFramePr>
          <p:cNvPr id="25" name="Tabella 24">
            <a:extLst>
              <a:ext uri="{FF2B5EF4-FFF2-40B4-BE49-F238E27FC236}">
                <a16:creationId xmlns:a16="http://schemas.microsoft.com/office/drawing/2014/main" id="{BC22413E-77BD-6C32-FF23-3EE386449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667576"/>
              </p:ext>
            </p:extLst>
          </p:nvPr>
        </p:nvGraphicFramePr>
        <p:xfrm>
          <a:off x="691183" y="2328419"/>
          <a:ext cx="1901868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950934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950934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9.10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1.88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1.74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3.02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0.85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graphicFrame>
        <p:nvGraphicFramePr>
          <p:cNvPr id="30" name="Tabella 29">
            <a:extLst>
              <a:ext uri="{FF2B5EF4-FFF2-40B4-BE49-F238E27FC236}">
                <a16:creationId xmlns:a16="http://schemas.microsoft.com/office/drawing/2014/main" id="{8337B734-651C-7BC8-CA3C-DBC139A7D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890251"/>
              </p:ext>
            </p:extLst>
          </p:nvPr>
        </p:nvGraphicFramePr>
        <p:xfrm>
          <a:off x="6938938" y="2328419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0.32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0.68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MAE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0.17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0.57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0.99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graphicFrame>
        <p:nvGraphicFramePr>
          <p:cNvPr id="37" name="Tabella 36">
            <a:extLst>
              <a:ext uri="{FF2B5EF4-FFF2-40B4-BE49-F238E27FC236}">
                <a16:creationId xmlns:a16="http://schemas.microsoft.com/office/drawing/2014/main" id="{D27336A8-6AF6-5197-1B8A-BC426D68A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358386"/>
              </p:ext>
            </p:extLst>
          </p:nvPr>
        </p:nvGraphicFramePr>
        <p:xfrm>
          <a:off x="2243431" y="1735243"/>
          <a:ext cx="1269040" cy="2743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831225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437815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dirty="0" err="1"/>
                        <a:t>Svd_rank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</a:tbl>
          </a:graphicData>
        </a:graphic>
      </p:graphicFrame>
      <p:graphicFrame>
        <p:nvGraphicFramePr>
          <p:cNvPr id="39" name="Tabella 38">
            <a:extLst>
              <a:ext uri="{FF2B5EF4-FFF2-40B4-BE49-F238E27FC236}">
                <a16:creationId xmlns:a16="http://schemas.microsoft.com/office/drawing/2014/main" id="{34A83F60-F55D-DD24-DE2F-CF0E4F785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523020"/>
              </p:ext>
            </p:extLst>
          </p:nvPr>
        </p:nvGraphicFramePr>
        <p:xfrm>
          <a:off x="8381210" y="1240104"/>
          <a:ext cx="2106305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45219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461086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dirty="0" err="1"/>
                        <a:t>Svd_rank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133802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Max_cycles</a:t>
                      </a:r>
                      <a:endParaRPr lang="it-IT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7AF7553-37D8-C54C-C6FF-D70DEB24FCE8}"/>
              </a:ext>
            </a:extLst>
          </p:cNvPr>
          <p:cNvSpPr txBox="1"/>
          <p:nvPr/>
        </p:nvSpPr>
        <p:spPr>
          <a:xfrm>
            <a:off x="399615" y="1718515"/>
            <a:ext cx="1799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Parametri impostati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CC2ABD5C-D2C4-726E-AD99-6A4622736431}"/>
              </a:ext>
            </a:extLst>
          </p:cNvPr>
          <p:cNvSpPr txBox="1"/>
          <p:nvPr/>
        </p:nvSpPr>
        <p:spPr>
          <a:xfrm>
            <a:off x="6481369" y="1497696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/>
              <a:t>Parametri impostati</a:t>
            </a:r>
          </a:p>
        </p:txBody>
      </p:sp>
      <p:graphicFrame>
        <p:nvGraphicFramePr>
          <p:cNvPr id="43" name="Tabella 42">
            <a:extLst>
              <a:ext uri="{FF2B5EF4-FFF2-40B4-BE49-F238E27FC236}">
                <a16:creationId xmlns:a16="http://schemas.microsoft.com/office/drawing/2014/main" id="{5F7172C7-5955-891D-61A3-7DA81DB0B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609647"/>
              </p:ext>
            </p:extLst>
          </p:nvPr>
        </p:nvGraphicFramePr>
        <p:xfrm>
          <a:off x="10021461" y="2177514"/>
          <a:ext cx="1998227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469782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40%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27%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40%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39%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 err="1">
                          <a:effectLst/>
                        </a:rPr>
                        <a:t>Filtration</a:t>
                      </a:r>
                      <a:r>
                        <a:rPr lang="it-IT" sz="1200" kern="100" dirty="0">
                          <a:effectLst/>
                        </a:rPr>
                        <a:t> </a:t>
                      </a:r>
                      <a:r>
                        <a:rPr lang="it-IT" sz="1200" kern="100" dirty="0" err="1">
                          <a:effectLst/>
                        </a:rPr>
                        <a:t>level</a:t>
                      </a:r>
                      <a:r>
                        <a:rPr lang="it-IT" sz="1200" kern="100" dirty="0">
                          <a:effectLst/>
                        </a:rPr>
                        <a:t> 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39%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38%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44%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61%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6EF960A3-01E6-42DF-9F03-D7140C7E172D}"/>
              </a:ext>
            </a:extLst>
          </p:cNvPr>
          <p:cNvSpPr txBox="1"/>
          <p:nvPr/>
        </p:nvSpPr>
        <p:spPr>
          <a:xfrm>
            <a:off x="115052" y="2600953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EE69B9D2-5CB9-4CFA-D87F-249B44425031}"/>
              </a:ext>
            </a:extLst>
          </p:cNvPr>
          <p:cNvSpPr txBox="1"/>
          <p:nvPr/>
        </p:nvSpPr>
        <p:spPr>
          <a:xfrm>
            <a:off x="6346940" y="2600953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AB6505FA-DF84-4382-4F5F-3F2E8982662C}"/>
              </a:ext>
            </a:extLst>
          </p:cNvPr>
          <p:cNvSpPr txBox="1"/>
          <p:nvPr/>
        </p:nvSpPr>
        <p:spPr>
          <a:xfrm>
            <a:off x="8833888" y="2462453"/>
            <a:ext cx="1334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Fast Dynamics </a:t>
            </a:r>
          </a:p>
        </p:txBody>
      </p: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CC780058-6106-B9A8-ED66-605921A9DCEE}"/>
              </a:ext>
            </a:extLst>
          </p:cNvPr>
          <p:cNvCxnSpPr>
            <a:cxnSpLocks/>
          </p:cNvCxnSpPr>
          <p:nvPr/>
        </p:nvCxnSpPr>
        <p:spPr>
          <a:xfrm>
            <a:off x="6096000" y="1055077"/>
            <a:ext cx="0" cy="54174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testo, navigazione&#10;&#10;Descrizione generata automaticamente">
            <a:extLst>
              <a:ext uri="{FF2B5EF4-FFF2-40B4-BE49-F238E27FC236}">
                <a16:creationId xmlns:a16="http://schemas.microsoft.com/office/drawing/2014/main" id="{F9DA7187-1B5B-A4CA-7378-E06A47109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3" y="3632958"/>
            <a:ext cx="6008127" cy="3233467"/>
          </a:xfrm>
          <a:prstGeom prst="rect">
            <a:avLst/>
          </a:prstGeom>
        </p:spPr>
      </p:pic>
      <p:pic>
        <p:nvPicPr>
          <p:cNvPr id="11" name="Immagine 10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620AF148-B6FA-8A0C-5A28-E8C347750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912" y="3648836"/>
            <a:ext cx="6007845" cy="3207758"/>
          </a:xfrm>
          <a:prstGeom prst="rect">
            <a:avLst/>
          </a:prstGeom>
        </p:spPr>
      </p:pic>
      <p:pic>
        <p:nvPicPr>
          <p:cNvPr id="6" name="Immagine 5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C0397676-37CE-656D-7184-985C888BE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7857" y="3761536"/>
            <a:ext cx="1924999" cy="1031007"/>
          </a:xfrm>
          <a:prstGeom prst="rect">
            <a:avLst/>
          </a:prstGeom>
        </p:spPr>
      </p:pic>
      <p:pic>
        <p:nvPicPr>
          <p:cNvPr id="10" name="Immagine 9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AFD5C82F-3BA6-ED24-4A69-829E8CBD60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0458" y="3763806"/>
            <a:ext cx="1801003" cy="94777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DFD13B4-09C1-75F5-A5B4-EC494715C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7515" y="123354"/>
            <a:ext cx="1628242" cy="10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22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EFEEAE-16BA-6A2E-9DFA-A4B5A58F2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740" y="9326"/>
            <a:ext cx="11272520" cy="914401"/>
          </a:xfrm>
        </p:spPr>
        <p:txBody>
          <a:bodyPr/>
          <a:lstStyle/>
          <a:p>
            <a:r>
              <a:rPr lang="it-IT" dirty="0"/>
              <a:t>Modelli V2G: DMDc al variare dei dati in ingresso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1533CF1-61B9-21F5-1B1B-19AB271D9D66}"/>
              </a:ext>
            </a:extLst>
          </p:cNvPr>
          <p:cNvSpPr txBox="1"/>
          <p:nvPr/>
        </p:nvSpPr>
        <p:spPr>
          <a:xfrm>
            <a:off x="936523" y="923727"/>
            <a:ext cx="256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Parametri impostati: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A7A5BF88-B6A9-E312-B275-B4E5ED2A9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408071"/>
              </p:ext>
            </p:extLst>
          </p:nvPr>
        </p:nvGraphicFramePr>
        <p:xfrm>
          <a:off x="3279042" y="971233"/>
          <a:ext cx="1269040" cy="2743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831225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437815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13380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7745A548-3F85-F2CE-E871-EF18819DA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581966"/>
              </p:ext>
            </p:extLst>
          </p:nvPr>
        </p:nvGraphicFramePr>
        <p:xfrm>
          <a:off x="771172" y="1955106"/>
          <a:ext cx="1320641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632383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688258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9.10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1.88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1.74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3.02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0.85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90404-1D94-E1B5-97B6-C3A8B3C299A7}"/>
              </a:ext>
            </a:extLst>
          </p:cNvPr>
          <p:cNvSpPr txBox="1"/>
          <p:nvPr/>
        </p:nvSpPr>
        <p:spPr>
          <a:xfrm>
            <a:off x="98323" y="2219188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0699725-33AF-9919-BCE2-473CF60209A8}"/>
              </a:ext>
            </a:extLst>
          </p:cNvPr>
          <p:cNvSpPr txBox="1"/>
          <p:nvPr/>
        </p:nvSpPr>
        <p:spPr>
          <a:xfrm>
            <a:off x="98323" y="1574106"/>
            <a:ext cx="2337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Meteo + </a:t>
            </a:r>
            <a:r>
              <a:rPr lang="it-IT" dirty="0" err="1"/>
              <a:t>Aggregated</a:t>
            </a:r>
            <a:r>
              <a:rPr lang="it-IT" dirty="0"/>
              <a:t>:</a:t>
            </a:r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B3559A36-7743-5DD6-262B-055CBA7F20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551318"/>
              </p:ext>
            </p:extLst>
          </p:nvPr>
        </p:nvGraphicFramePr>
        <p:xfrm>
          <a:off x="3437511" y="1973678"/>
          <a:ext cx="1320641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632383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688258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9.63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0.97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1.70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3.10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AB144D4-5ABD-BC1A-0DE1-2BF1A8FFA9D3}"/>
              </a:ext>
            </a:extLst>
          </p:cNvPr>
          <p:cNvSpPr txBox="1"/>
          <p:nvPr/>
        </p:nvSpPr>
        <p:spPr>
          <a:xfrm>
            <a:off x="2764662" y="2237760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7C8D9BE-71A5-7C80-D71D-1813E6955CFE}"/>
              </a:ext>
            </a:extLst>
          </p:cNvPr>
          <p:cNvSpPr txBox="1"/>
          <p:nvPr/>
        </p:nvSpPr>
        <p:spPr>
          <a:xfrm>
            <a:off x="2764662" y="1592678"/>
            <a:ext cx="2337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Aggregated</a:t>
            </a:r>
            <a:r>
              <a:rPr lang="it-IT" dirty="0"/>
              <a:t>:</a:t>
            </a:r>
          </a:p>
        </p:txBody>
      </p:sp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78F56318-46F1-CA65-FEA7-16EC18573C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611142"/>
              </p:ext>
            </p:extLst>
          </p:nvPr>
        </p:nvGraphicFramePr>
        <p:xfrm>
          <a:off x="5775130" y="1973678"/>
          <a:ext cx="1320641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632383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688258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9.20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1.09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1.73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3.03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0.85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44144E-E6A6-FE03-1A95-2B7C40217CFC}"/>
              </a:ext>
            </a:extLst>
          </p:cNvPr>
          <p:cNvSpPr txBox="1"/>
          <p:nvPr/>
        </p:nvSpPr>
        <p:spPr>
          <a:xfrm>
            <a:off x="5102281" y="2237760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EA67EF6-6146-5948-5575-A1D99CA42935}"/>
              </a:ext>
            </a:extLst>
          </p:cNvPr>
          <p:cNvSpPr txBox="1"/>
          <p:nvPr/>
        </p:nvSpPr>
        <p:spPr>
          <a:xfrm>
            <a:off x="5102281" y="1344233"/>
            <a:ext cx="2507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Meteo (no </a:t>
            </a:r>
            <a:r>
              <a:rPr lang="it-IT" dirty="0" err="1"/>
              <a:t>rhum_t</a:t>
            </a:r>
            <a:r>
              <a:rPr lang="it-IT" dirty="0"/>
              <a:t>)         + </a:t>
            </a:r>
            <a:r>
              <a:rPr lang="it-IT" dirty="0" err="1"/>
              <a:t>Aggregated</a:t>
            </a:r>
            <a:r>
              <a:rPr lang="it-IT" dirty="0"/>
              <a:t>:</a:t>
            </a:r>
          </a:p>
        </p:txBody>
      </p:sp>
      <p:graphicFrame>
        <p:nvGraphicFramePr>
          <p:cNvPr id="15" name="Tabella 14">
            <a:extLst>
              <a:ext uri="{FF2B5EF4-FFF2-40B4-BE49-F238E27FC236}">
                <a16:creationId xmlns:a16="http://schemas.microsoft.com/office/drawing/2014/main" id="{D8DCA84C-00BB-6B79-B03D-80A02E786B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295671"/>
              </p:ext>
            </p:extLst>
          </p:nvPr>
        </p:nvGraphicFramePr>
        <p:xfrm>
          <a:off x="8214991" y="1955106"/>
          <a:ext cx="1320641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632383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688258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9.27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1.16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1.72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3.04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0.85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36B08BA-1699-9D29-C91A-D098717AE546}"/>
              </a:ext>
            </a:extLst>
          </p:cNvPr>
          <p:cNvSpPr txBox="1"/>
          <p:nvPr/>
        </p:nvSpPr>
        <p:spPr>
          <a:xfrm>
            <a:off x="7542142" y="2219188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1FDB833-9892-0523-7195-AB95B8341DDB}"/>
              </a:ext>
            </a:extLst>
          </p:cNvPr>
          <p:cNvSpPr txBox="1"/>
          <p:nvPr/>
        </p:nvSpPr>
        <p:spPr>
          <a:xfrm>
            <a:off x="7542142" y="1014872"/>
            <a:ext cx="2337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Meteo (no </a:t>
            </a:r>
            <a:r>
              <a:rPr lang="it-IT" dirty="0" err="1"/>
              <a:t>rhum_t</a:t>
            </a:r>
            <a:r>
              <a:rPr lang="it-IT" dirty="0"/>
              <a:t>) + </a:t>
            </a:r>
            <a:r>
              <a:rPr lang="it-IT" dirty="0" err="1"/>
              <a:t>Aggregated</a:t>
            </a:r>
            <a:r>
              <a:rPr lang="it-IT" dirty="0"/>
              <a:t> (no </a:t>
            </a:r>
            <a:r>
              <a:rPr lang="it-IT" dirty="0" err="1"/>
              <a:t>holidays</a:t>
            </a:r>
            <a:r>
              <a:rPr lang="it-IT" dirty="0"/>
              <a:t>):</a:t>
            </a:r>
          </a:p>
        </p:txBody>
      </p: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A70AD49F-1089-66B2-2BEC-5B86F633A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728010"/>
              </p:ext>
            </p:extLst>
          </p:nvPr>
        </p:nvGraphicFramePr>
        <p:xfrm>
          <a:off x="10620636" y="1938202"/>
          <a:ext cx="1320641" cy="91440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632383">
                  <a:extLst>
                    <a:ext uri="{9D8B030D-6E8A-4147-A177-3AD203B41FA5}">
                      <a16:colId xmlns:a16="http://schemas.microsoft.com/office/drawing/2014/main" val="3279400990"/>
                    </a:ext>
                  </a:extLst>
                </a:gridCol>
                <a:gridCol w="688258">
                  <a:extLst>
                    <a:ext uri="{9D8B030D-6E8A-4147-A177-3AD203B41FA5}">
                      <a16:colId xmlns:a16="http://schemas.microsoft.com/office/drawing/2014/main" val="23238408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 dirty="0">
                          <a:effectLst/>
                        </a:rPr>
                        <a:t>9.70</a:t>
                      </a:r>
                      <a:endParaRPr lang="it-IT" sz="12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9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0.99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15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1.69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069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3.11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310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R^2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 dirty="0">
                          <a:effectLst/>
                        </a:rPr>
                        <a:t>0.84</a:t>
                      </a:r>
                      <a:endParaRPr lang="it-IT" sz="12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878164"/>
                  </a:ext>
                </a:extLst>
              </a:tr>
            </a:tbl>
          </a:graphicData>
        </a:graphic>
      </p:graphicFrame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7441A5C-E436-F663-F409-86E09F55A59B}"/>
              </a:ext>
            </a:extLst>
          </p:cNvPr>
          <p:cNvSpPr txBox="1"/>
          <p:nvPr/>
        </p:nvSpPr>
        <p:spPr>
          <a:xfrm>
            <a:off x="9947787" y="2202284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504C36C-A377-1F9F-157A-6066A811BF5A}"/>
              </a:ext>
            </a:extLst>
          </p:cNvPr>
          <p:cNvSpPr txBox="1"/>
          <p:nvPr/>
        </p:nvSpPr>
        <p:spPr>
          <a:xfrm>
            <a:off x="9800303" y="1284659"/>
            <a:ext cx="1849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Aggregated</a:t>
            </a:r>
            <a:r>
              <a:rPr lang="it-IT" dirty="0"/>
              <a:t> (no </a:t>
            </a:r>
            <a:r>
              <a:rPr lang="it-IT" dirty="0" err="1"/>
              <a:t>holidays</a:t>
            </a:r>
            <a:r>
              <a:rPr lang="it-IT" dirty="0"/>
              <a:t>):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96B822F9-C58C-6705-BCC2-7DC4291F8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5039"/>
            <a:ext cx="12192000" cy="376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646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58F72A4-6A4B-9AF4-C371-1CDDF13BED58}"/>
              </a:ext>
            </a:extLst>
          </p:cNvPr>
          <p:cNvSpPr/>
          <p:nvPr/>
        </p:nvSpPr>
        <p:spPr>
          <a:xfrm>
            <a:off x="6688904" y="3375671"/>
            <a:ext cx="4879656" cy="1325563"/>
          </a:xfrm>
          <a:prstGeom prst="roundRect">
            <a:avLst/>
          </a:prstGeom>
          <a:noFill/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BB4E45-C27B-B44A-6082-C29539D5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86"/>
            <a:ext cx="10515600" cy="1325563"/>
          </a:xfrm>
        </p:spPr>
        <p:txBody>
          <a:bodyPr/>
          <a:lstStyle/>
          <a:p>
            <a:r>
              <a:rPr lang="it-IT" dirty="0"/>
              <a:t>Conclusioni e Sviluppi futuri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6CC5D7BC-FE0F-3CDB-71C9-00285531B7B2}"/>
              </a:ext>
            </a:extLst>
          </p:cNvPr>
          <p:cNvSpPr/>
          <p:nvPr/>
        </p:nvSpPr>
        <p:spPr>
          <a:xfrm>
            <a:off x="7916459" y="2904617"/>
            <a:ext cx="2424545" cy="47105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Sviluppi futuri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4D9E5FC-02F9-6727-AD12-C2202DDC4F8C}"/>
              </a:ext>
            </a:extLst>
          </p:cNvPr>
          <p:cNvSpPr txBox="1"/>
          <p:nvPr/>
        </p:nvSpPr>
        <p:spPr>
          <a:xfrm>
            <a:off x="7528186" y="3429000"/>
            <a:ext cx="38256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000" dirty="0"/>
              <a:t>Applicazione della tecnica </a:t>
            </a:r>
            <a:r>
              <a:rPr lang="it-IT" sz="2000" dirty="0" err="1"/>
              <a:t>mrDMDc</a:t>
            </a:r>
            <a:r>
              <a:rPr lang="it-IT" sz="2000" dirty="0"/>
              <a:t> per la predizione multi-step-</a:t>
            </a:r>
            <a:r>
              <a:rPr lang="it-IT" sz="2000" dirty="0" err="1"/>
              <a:t>ahead</a:t>
            </a:r>
            <a:r>
              <a:rPr lang="it-IT" sz="2000" dirty="0"/>
              <a:t>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it-IT" sz="2000" dirty="0"/>
          </a:p>
          <a:p>
            <a:pPr rtl="0"/>
            <a:endParaRPr lang="it-IT" sz="1600" dirty="0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36D959E7-8528-D03F-C26F-0405B603FFD4}"/>
              </a:ext>
            </a:extLst>
          </p:cNvPr>
          <p:cNvSpPr/>
          <p:nvPr/>
        </p:nvSpPr>
        <p:spPr>
          <a:xfrm>
            <a:off x="834656" y="2323372"/>
            <a:ext cx="4446068" cy="309519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700A3579-904A-493E-B27C-1B4F9B513359}"/>
              </a:ext>
            </a:extLst>
          </p:cNvPr>
          <p:cNvSpPr/>
          <p:nvPr/>
        </p:nvSpPr>
        <p:spPr>
          <a:xfrm>
            <a:off x="2047188" y="1755336"/>
            <a:ext cx="2021003" cy="56803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Conclusioni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0F3EF2E-2768-11B9-A5AB-7D2BCFD36C10}"/>
              </a:ext>
            </a:extLst>
          </p:cNvPr>
          <p:cNvSpPr txBox="1"/>
          <p:nvPr/>
        </p:nvSpPr>
        <p:spPr>
          <a:xfrm>
            <a:off x="1258636" y="2543651"/>
            <a:ext cx="3602181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2000" dirty="0"/>
              <a:t>Analisi delle prestazioni dei metodi </a:t>
            </a:r>
            <a:r>
              <a:rPr lang="it-IT" sz="2000" dirty="0" err="1"/>
              <a:t>mrDMDc</a:t>
            </a:r>
            <a:r>
              <a:rPr lang="it-IT" sz="2000" dirty="0"/>
              <a:t> e </a:t>
            </a:r>
            <a:r>
              <a:rPr lang="it-IT" sz="2000" dirty="0" err="1"/>
              <a:t>DMDc</a:t>
            </a:r>
            <a:r>
              <a:rPr lang="it-IT" sz="2000" dirty="0"/>
              <a:t> su casi di studio reali non Lineari</a:t>
            </a:r>
          </a:p>
          <a:p>
            <a:pPr rtl="0"/>
            <a:endParaRPr lang="it-IT" sz="20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sz="2000" dirty="0"/>
              <a:t>Ottimizzazione computazionale tramite troncamento e filtraggio per </a:t>
            </a:r>
            <a:r>
              <a:rPr lang="it-IT" sz="2000" dirty="0" err="1"/>
              <a:t>mrDMDc</a:t>
            </a:r>
            <a:endParaRPr lang="it-IT" sz="2000" dirty="0"/>
          </a:p>
          <a:p>
            <a:pPr rtl="0"/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35EAFE2F-4CDA-7973-93FD-6223E180B9E5}"/>
              </a:ext>
            </a:extLst>
          </p:cNvPr>
          <p:cNvSpPr/>
          <p:nvPr/>
        </p:nvSpPr>
        <p:spPr>
          <a:xfrm>
            <a:off x="5503099" y="3726426"/>
            <a:ext cx="966974" cy="5407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5146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C015F6-1665-5227-F0EA-581814808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it-IT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Grazie per l’attenzione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9E3C52-D798-866A-DBEB-4DBFADB97980}"/>
              </a:ext>
            </a:extLst>
          </p:cNvPr>
          <p:cNvSpPr txBox="1"/>
          <p:nvPr/>
        </p:nvSpPr>
        <p:spPr>
          <a:xfrm>
            <a:off x="102784" y="4346887"/>
            <a:ext cx="6269182" cy="66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endParaRPr lang="it-IT" sz="1800" b="1" ker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Aft>
                <a:spcPts val="600"/>
              </a:spcAft>
            </a:pPr>
            <a:endParaRPr lang="it-IT" sz="1400" kern="10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236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9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E11414E-0A09-0DF7-EED7-A39F68B9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it-IT" sz="4800"/>
              <a:t>Indice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A229601-89EF-1BF5-61F7-FE6158F9D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it-IT" sz="1700" dirty="0"/>
              <a:t>Metodi Data-</a:t>
            </a:r>
            <a:r>
              <a:rPr lang="it-IT" sz="1700" dirty="0" err="1"/>
              <a:t>Driven</a:t>
            </a:r>
            <a:r>
              <a:rPr lang="it-IT" sz="1700" dirty="0"/>
              <a:t> per l’identificazione dei modelli di sistemi dinamici</a:t>
            </a:r>
          </a:p>
          <a:p>
            <a:r>
              <a:rPr lang="it-IT" sz="1700" dirty="0"/>
              <a:t>Metodi</a:t>
            </a:r>
          </a:p>
          <a:p>
            <a:pPr lvl="1"/>
            <a:r>
              <a:rPr lang="it-IT" sz="1700" dirty="0"/>
              <a:t>Dynamic Mode </a:t>
            </a:r>
            <a:r>
              <a:rPr lang="it-IT" sz="1700" dirty="0" err="1"/>
              <a:t>Decomposition</a:t>
            </a:r>
            <a:r>
              <a:rPr lang="it-IT" sz="1700" dirty="0"/>
              <a:t> (DMD)</a:t>
            </a:r>
          </a:p>
          <a:p>
            <a:pPr lvl="1"/>
            <a:r>
              <a:rPr lang="it-IT" sz="1700" dirty="0"/>
              <a:t>Dynamic Mode </a:t>
            </a:r>
            <a:r>
              <a:rPr lang="it-IT" sz="1700" dirty="0" err="1"/>
              <a:t>Decomposition</a:t>
            </a:r>
            <a:r>
              <a:rPr lang="it-IT" sz="1700" dirty="0"/>
              <a:t> with Control (</a:t>
            </a:r>
            <a:r>
              <a:rPr lang="it-IT" sz="1700" dirty="0" err="1"/>
              <a:t>DMDc</a:t>
            </a:r>
            <a:r>
              <a:rPr lang="it-IT" sz="1700" dirty="0"/>
              <a:t>)</a:t>
            </a:r>
          </a:p>
          <a:p>
            <a:pPr lvl="1"/>
            <a:r>
              <a:rPr lang="it-IT" sz="1700" dirty="0"/>
              <a:t>Multi-</a:t>
            </a:r>
            <a:r>
              <a:rPr lang="it-IT" sz="1700" dirty="0" err="1"/>
              <a:t>Resolution</a:t>
            </a:r>
            <a:r>
              <a:rPr lang="it-IT" sz="1700" dirty="0"/>
              <a:t> </a:t>
            </a:r>
          </a:p>
          <a:p>
            <a:r>
              <a:rPr lang="it-IT" sz="1700" dirty="0"/>
              <a:t>Casi di studio</a:t>
            </a:r>
          </a:p>
          <a:p>
            <a:pPr lvl="1"/>
            <a:r>
              <a:rPr lang="it-IT" sz="1700" dirty="0" err="1"/>
              <a:t>Sulfur</a:t>
            </a:r>
            <a:r>
              <a:rPr lang="it-IT" sz="1700" dirty="0"/>
              <a:t> Recovery Unit (SRU)</a:t>
            </a:r>
          </a:p>
          <a:p>
            <a:pPr lvl="1"/>
            <a:r>
              <a:rPr lang="it-IT" sz="1700" dirty="0" err="1"/>
              <a:t>Vehicle</a:t>
            </a:r>
            <a:r>
              <a:rPr lang="it-IT" sz="1700" dirty="0"/>
              <a:t> to </a:t>
            </a:r>
            <a:r>
              <a:rPr lang="it-IT" sz="1700" dirty="0" err="1"/>
              <a:t>Grid</a:t>
            </a:r>
            <a:r>
              <a:rPr lang="it-IT" sz="1700" dirty="0"/>
              <a:t> (V2G)</a:t>
            </a:r>
          </a:p>
          <a:p>
            <a:r>
              <a:rPr lang="it-IT" sz="1700" dirty="0"/>
              <a:t>Risultati</a:t>
            </a:r>
          </a:p>
          <a:p>
            <a:endParaRPr lang="it-IT" sz="1700" dirty="0"/>
          </a:p>
        </p:txBody>
      </p:sp>
      <p:cxnSp>
        <p:nvCxnSpPr>
          <p:cNvPr id="28" name="Straight Connector 1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305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DCA3FF-800B-2C59-2439-D1C35794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1"/>
            <a:ext cx="10515600" cy="1325563"/>
          </a:xfrm>
        </p:spPr>
        <p:txBody>
          <a:bodyPr/>
          <a:lstStyle/>
          <a:p>
            <a:r>
              <a:rPr lang="it-IT" dirty="0"/>
              <a:t>Metodi Data-</a:t>
            </a:r>
            <a:r>
              <a:rPr lang="it-IT" dirty="0" err="1"/>
              <a:t>Driven</a:t>
            </a:r>
            <a:r>
              <a:rPr lang="it-IT" dirty="0"/>
              <a:t> per l’identificazione di modelli di sistemi dinamici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A4314950-437A-52DF-AC7D-D8E2AE697EC6}"/>
              </a:ext>
            </a:extLst>
          </p:cNvPr>
          <p:cNvSpPr/>
          <p:nvPr/>
        </p:nvSpPr>
        <p:spPr>
          <a:xfrm>
            <a:off x="838200" y="1621674"/>
            <a:ext cx="6291467" cy="3355911"/>
          </a:xfrm>
          <a:custGeom>
            <a:avLst/>
            <a:gdLst/>
            <a:ahLst/>
            <a:cxnLst/>
            <a:rect l="l" t="t" r="r" b="b"/>
            <a:pathLst>
              <a:path w="8099172" h="4210595">
                <a:moveTo>
                  <a:pt x="0" y="0"/>
                </a:moveTo>
                <a:lnTo>
                  <a:pt x="8099171" y="0"/>
                </a:lnTo>
                <a:lnTo>
                  <a:pt x="8099171" y="4210595"/>
                </a:lnTo>
                <a:lnTo>
                  <a:pt x="0" y="4210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4" t="-37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99F3134F-C53B-DE93-72EA-0BBF185E970D}"/>
              </a:ext>
            </a:extLst>
          </p:cNvPr>
          <p:cNvSpPr/>
          <p:nvPr/>
        </p:nvSpPr>
        <p:spPr>
          <a:xfrm>
            <a:off x="2518913" y="3226305"/>
            <a:ext cx="345057" cy="4054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4B148A37-B8A6-FFFC-9E34-6F482E735F7A}"/>
              </a:ext>
            </a:extLst>
          </p:cNvPr>
          <p:cNvSpPr/>
          <p:nvPr/>
        </p:nvSpPr>
        <p:spPr>
          <a:xfrm>
            <a:off x="4448354" y="2723097"/>
            <a:ext cx="345057" cy="4054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CA0D99F1-F69A-5D46-8A85-E192EEE8554D}"/>
              </a:ext>
            </a:extLst>
          </p:cNvPr>
          <p:cNvSpPr/>
          <p:nvPr/>
        </p:nvSpPr>
        <p:spPr>
          <a:xfrm>
            <a:off x="4448354" y="4094698"/>
            <a:ext cx="345057" cy="4054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0E0822E-321E-2425-3C7B-F2914A4BBC79}"/>
              </a:ext>
            </a:extLst>
          </p:cNvPr>
          <p:cNvSpPr/>
          <p:nvPr/>
        </p:nvSpPr>
        <p:spPr>
          <a:xfrm>
            <a:off x="7225309" y="3226304"/>
            <a:ext cx="345057" cy="4054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CFDD14E-95E9-AA38-1223-791360E9925C}"/>
              </a:ext>
            </a:extLst>
          </p:cNvPr>
          <p:cNvSpPr txBox="1"/>
          <p:nvPr/>
        </p:nvSpPr>
        <p:spPr>
          <a:xfrm>
            <a:off x="8144774" y="1621674"/>
            <a:ext cx="2139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/>
              <a:t>Data-</a:t>
            </a:r>
            <a:r>
              <a:rPr lang="it-IT" sz="1400" b="1" err="1"/>
              <a:t>Driven</a:t>
            </a:r>
            <a:r>
              <a:rPr lang="it-IT" sz="1400" b="1"/>
              <a:t> Method Application</a:t>
            </a:r>
          </a:p>
        </p:txBody>
      </p:sp>
      <p:sp>
        <p:nvSpPr>
          <p:cNvPr id="14" name="Freccia in giù 13">
            <a:extLst>
              <a:ext uri="{FF2B5EF4-FFF2-40B4-BE49-F238E27FC236}">
                <a16:creationId xmlns:a16="http://schemas.microsoft.com/office/drawing/2014/main" id="{59CD10C6-619A-3C18-5566-A3D5FCE153BA}"/>
              </a:ext>
            </a:extLst>
          </p:cNvPr>
          <p:cNvSpPr/>
          <p:nvPr/>
        </p:nvSpPr>
        <p:spPr>
          <a:xfrm>
            <a:off x="9214449" y="4296426"/>
            <a:ext cx="327804" cy="4167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027F7E4-8E07-54BF-24F7-61F38E112598}"/>
              </a:ext>
            </a:extLst>
          </p:cNvPr>
          <p:cNvSpPr txBox="1"/>
          <p:nvPr/>
        </p:nvSpPr>
        <p:spPr>
          <a:xfrm>
            <a:off x="5354814" y="4898534"/>
            <a:ext cx="3740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/>
              <a:t>Model </a:t>
            </a:r>
            <a:r>
              <a:rPr lang="it-IT" sz="2400" b="1" err="1"/>
              <a:t>Predictive</a:t>
            </a:r>
            <a:r>
              <a:rPr lang="it-IT" sz="2400" b="1"/>
              <a:t> Control</a:t>
            </a:r>
          </a:p>
        </p:txBody>
      </p:sp>
      <p:pic>
        <p:nvPicPr>
          <p:cNvPr id="4100" name="Picture 4" descr="sistema dinamico">
            <a:extLst>
              <a:ext uri="{FF2B5EF4-FFF2-40B4-BE49-F238E27FC236}">
                <a16:creationId xmlns:a16="http://schemas.microsoft.com/office/drawing/2014/main" id="{0393CC75-1BD5-89EC-4F04-0AB0E751B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7606" y="4785010"/>
            <a:ext cx="2457311" cy="192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D15B2E-9D01-BFF9-AF6E-B8A989B33446}"/>
              </a:ext>
            </a:extLst>
          </p:cNvPr>
          <p:cNvSpPr/>
          <p:nvPr/>
        </p:nvSpPr>
        <p:spPr>
          <a:xfrm>
            <a:off x="4488171" y="5496046"/>
            <a:ext cx="2229149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it-IT" b="1" dirty="0">
                <a:ln/>
                <a:solidFill>
                  <a:schemeClr val="accent4"/>
                </a:solidFill>
              </a:rPr>
              <a:t>Slow/Fast Feature</a:t>
            </a:r>
            <a:endParaRPr lang="it-IT" b="1" cap="none" spc="0" dirty="0">
              <a:ln/>
              <a:solidFill>
                <a:schemeClr val="accent4"/>
              </a:solidFill>
              <a:effectLst/>
            </a:endParaRP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2BD7BF88-8A9A-62ED-0BDF-763432D3368B}"/>
              </a:ext>
            </a:extLst>
          </p:cNvPr>
          <p:cNvCxnSpPr>
            <a:cxnSpLocks/>
          </p:cNvCxnSpPr>
          <p:nvPr/>
        </p:nvCxnSpPr>
        <p:spPr>
          <a:xfrm>
            <a:off x="6556715" y="5699965"/>
            <a:ext cx="5729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ttangolo 21">
            <a:extLst>
              <a:ext uri="{FF2B5EF4-FFF2-40B4-BE49-F238E27FC236}">
                <a16:creationId xmlns:a16="http://schemas.microsoft.com/office/drawing/2014/main" id="{E704F3C3-C336-3893-964D-7D4B405C569A}"/>
              </a:ext>
            </a:extLst>
          </p:cNvPr>
          <p:cNvSpPr/>
          <p:nvPr/>
        </p:nvSpPr>
        <p:spPr>
          <a:xfrm>
            <a:off x="6988168" y="5496046"/>
            <a:ext cx="217860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it-IT" b="1" dirty="0">
                <a:ln/>
                <a:solidFill>
                  <a:schemeClr val="accent4"/>
                </a:solidFill>
              </a:rPr>
              <a:t>Tempo varianza</a:t>
            </a:r>
            <a:endParaRPr lang="it-IT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1026" name="Picture 2" descr="What is Data Driven Testing? Learn to create Framework">
            <a:extLst>
              <a:ext uri="{FF2B5EF4-FFF2-40B4-BE49-F238E27FC236}">
                <a16:creationId xmlns:a16="http://schemas.microsoft.com/office/drawing/2014/main" id="{3366C747-EC27-01F7-40AA-42ACC26C5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696" y="2478705"/>
            <a:ext cx="4322168" cy="150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3A2EAB8-E2E1-6B37-B757-56437796D6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987" y="5853753"/>
            <a:ext cx="3662407" cy="925463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CEEAB24-648D-5C89-4058-661F380C5AD8}"/>
              </a:ext>
            </a:extLst>
          </p:cNvPr>
          <p:cNvSpPr/>
          <p:nvPr/>
        </p:nvSpPr>
        <p:spPr>
          <a:xfrm>
            <a:off x="4488171" y="5463907"/>
            <a:ext cx="4469016" cy="1350524"/>
          </a:xfrm>
          <a:prstGeom prst="roundRect">
            <a:avLst/>
          </a:prstGeom>
          <a:noFill/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8315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33" name="Rectangle 5232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822C4F6-E1D1-CACD-04E2-4EF1D5AC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it-IT" sz="4800"/>
              <a:t>Metodi analizzati</a:t>
            </a:r>
          </a:p>
        </p:txBody>
      </p:sp>
      <p:grpSp>
        <p:nvGrpSpPr>
          <p:cNvPr id="5235" name="Group 5234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5236" name="Rectangle 5235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37" name="Straight Connector 5236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39" name="Rectangle 523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DB411C-E12E-9AD3-3683-FF9F25A4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1463039"/>
            <a:ext cx="5542387" cy="4300447"/>
          </a:xfrm>
        </p:spPr>
        <p:txBody>
          <a:bodyPr anchor="t">
            <a:normAutofit/>
          </a:bodyPr>
          <a:lstStyle/>
          <a:p>
            <a:r>
              <a:rPr lang="it-IT" sz="2200"/>
              <a:t>Dynamic Mode Decomposition (DMD)</a:t>
            </a:r>
          </a:p>
          <a:p>
            <a:r>
              <a:rPr lang="it-IT" sz="2200"/>
              <a:t>Dynamic Mode Decomposition with Control (DMDc)</a:t>
            </a:r>
          </a:p>
          <a:p>
            <a:r>
              <a:rPr lang="it-IT" sz="2200"/>
              <a:t>Multi-Resolution Dynamic Mode Decompositon (mrDMD)</a:t>
            </a:r>
          </a:p>
          <a:p>
            <a:r>
              <a:rPr lang="it-IT" sz="2200" b="1"/>
              <a:t>Multi-Resolution Dynamic Mode Decomposition with Control (mrDMDc)</a:t>
            </a:r>
          </a:p>
          <a:p>
            <a:endParaRPr lang="it-IT" sz="2200"/>
          </a:p>
          <a:p>
            <a:pPr marL="0" indent="0">
              <a:buNone/>
            </a:pPr>
            <a:endParaRPr lang="it-IT" sz="2200"/>
          </a:p>
        </p:txBody>
      </p:sp>
    </p:spTree>
    <p:extLst>
      <p:ext uri="{BB962C8B-B14F-4D97-AF65-F5344CB8AC3E}">
        <p14:creationId xmlns:p14="http://schemas.microsoft.com/office/powerpoint/2010/main" val="45419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7BEDFA-41CF-6E62-E325-983C509AD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Dynamic Mode </a:t>
            </a:r>
            <a:r>
              <a:rPr lang="it-IT" err="1"/>
              <a:t>Decomposition</a:t>
            </a:r>
            <a:endParaRPr lang="it-IT"/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24ABDE6D-8798-B0B8-EAE1-635954480FB6}"/>
              </a:ext>
            </a:extLst>
          </p:cNvPr>
          <p:cNvSpPr/>
          <p:nvPr/>
        </p:nvSpPr>
        <p:spPr>
          <a:xfrm>
            <a:off x="838200" y="1984553"/>
            <a:ext cx="10422284" cy="3815883"/>
          </a:xfrm>
          <a:custGeom>
            <a:avLst/>
            <a:gdLst/>
            <a:ahLst/>
            <a:cxnLst/>
            <a:rect l="l" t="t" r="r" b="b"/>
            <a:pathLst>
              <a:path w="10420198" h="4039714">
                <a:moveTo>
                  <a:pt x="0" y="0"/>
                </a:moveTo>
                <a:lnTo>
                  <a:pt x="10420198" y="0"/>
                </a:lnTo>
                <a:lnTo>
                  <a:pt x="10420198" y="4039715"/>
                </a:lnTo>
                <a:lnTo>
                  <a:pt x="0" y="4039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2106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8E030C-7C94-A072-09B7-5F0CF675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Dynamic Mode </a:t>
            </a:r>
            <a:r>
              <a:rPr lang="it-IT" err="1"/>
              <a:t>Decomposition</a:t>
            </a:r>
            <a:r>
              <a:rPr lang="it-IT"/>
              <a:t> with Control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A4168338-F81A-F9C9-8F47-8434240CF342}"/>
              </a:ext>
            </a:extLst>
          </p:cNvPr>
          <p:cNvSpPr/>
          <p:nvPr/>
        </p:nvSpPr>
        <p:spPr>
          <a:xfrm>
            <a:off x="1613881" y="2811433"/>
            <a:ext cx="269000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it-IT" sz="2400" cap="none" spc="0">
                <a:ln/>
                <a:effectLst/>
              </a:rPr>
              <a:t>Include l’</a:t>
            </a:r>
            <a:r>
              <a:rPr lang="it-IT" sz="2400" b="1" cap="none" spc="0">
                <a:ln/>
                <a:effectLst/>
              </a:rPr>
              <a:t>analisi</a:t>
            </a:r>
            <a:r>
              <a:rPr lang="it-IT" sz="2400" cap="none" spc="0">
                <a:ln/>
                <a:effectLst/>
              </a:rPr>
              <a:t> degli </a:t>
            </a:r>
            <a:r>
              <a:rPr lang="it-IT" sz="2400" b="1" cap="none" spc="0">
                <a:ln/>
                <a:effectLst/>
              </a:rPr>
              <a:t>input</a:t>
            </a:r>
            <a:r>
              <a:rPr lang="it-IT" sz="2400" cap="none" spc="0">
                <a:ln/>
                <a:effectLst/>
              </a:rPr>
              <a:t> rispetto al DMD</a:t>
            </a:r>
          </a:p>
        </p:txBody>
      </p:sp>
      <p:sp>
        <p:nvSpPr>
          <p:cNvPr id="7" name="Freccia in giù 6">
            <a:extLst>
              <a:ext uri="{FF2B5EF4-FFF2-40B4-BE49-F238E27FC236}">
                <a16:creationId xmlns:a16="http://schemas.microsoft.com/office/drawing/2014/main" id="{779A619D-1FD8-B56B-21F6-833F1E3051EB}"/>
              </a:ext>
            </a:extLst>
          </p:cNvPr>
          <p:cNvSpPr/>
          <p:nvPr/>
        </p:nvSpPr>
        <p:spPr>
          <a:xfrm rot="16200000">
            <a:off x="4985056" y="316471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88DEC73-98EE-9F4B-9D2D-2D1167CBB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322" y="2039346"/>
            <a:ext cx="6168514" cy="41736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BA7A1697-4A24-906E-AD2D-99992E66F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56" y="4091708"/>
            <a:ext cx="5609346" cy="212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8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7B45D8-2AE5-1205-71F2-F28011EFD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561" y="0"/>
            <a:ext cx="10515600" cy="1325563"/>
          </a:xfrm>
        </p:spPr>
        <p:txBody>
          <a:bodyPr/>
          <a:lstStyle/>
          <a:p>
            <a:r>
              <a:rPr lang="it-IT" dirty="0"/>
              <a:t>Multi-</a:t>
            </a:r>
            <a:r>
              <a:rPr lang="it-IT" dirty="0" err="1"/>
              <a:t>Resolution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9E13D9-2503-2FFA-7A5A-C6777C458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561" y="2008495"/>
            <a:ext cx="3604491" cy="867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Analisi</a:t>
            </a:r>
            <a:r>
              <a:rPr lang="it-IT" sz="2400" dirty="0"/>
              <a:t> su diverse </a:t>
            </a:r>
            <a:r>
              <a:rPr lang="it-IT" sz="2400" b="1" dirty="0"/>
              <a:t>scale temporali</a:t>
            </a:r>
            <a:endParaRPr lang="it-IT" sz="2400" dirty="0"/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8355DC77-40E4-D056-5853-C182A3E1414A}"/>
              </a:ext>
            </a:extLst>
          </p:cNvPr>
          <p:cNvSpPr/>
          <p:nvPr/>
        </p:nvSpPr>
        <p:spPr>
          <a:xfrm>
            <a:off x="6744929" y="448194"/>
            <a:ext cx="4729060" cy="3854706"/>
          </a:xfrm>
          <a:custGeom>
            <a:avLst/>
            <a:gdLst/>
            <a:ahLst/>
            <a:cxnLst/>
            <a:rect l="l" t="t" r="r" b="b"/>
            <a:pathLst>
              <a:path w="5588746" h="4688035">
                <a:moveTo>
                  <a:pt x="0" y="0"/>
                </a:moveTo>
                <a:lnTo>
                  <a:pt x="5588746" y="0"/>
                </a:lnTo>
                <a:lnTo>
                  <a:pt x="5588746" y="4688035"/>
                </a:lnTo>
                <a:lnTo>
                  <a:pt x="0" y="4688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2EF8622-A38D-D665-C82E-87B5CABA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34" y="2762749"/>
            <a:ext cx="5245754" cy="1325563"/>
          </a:xfrm>
          <a:prstGeom prst="rect">
            <a:avLst/>
          </a:prstGeom>
        </p:spPr>
      </p:pic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22063AA8-617C-C7C7-F637-9DA84086D341}"/>
              </a:ext>
            </a:extLst>
          </p:cNvPr>
          <p:cNvSpPr/>
          <p:nvPr/>
        </p:nvSpPr>
        <p:spPr>
          <a:xfrm>
            <a:off x="5558525" y="2126165"/>
            <a:ext cx="1074949" cy="4987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4D6BB57-1417-08A0-5B64-6E380394FEB5}"/>
              </a:ext>
            </a:extLst>
          </p:cNvPr>
          <p:cNvSpPr txBox="1"/>
          <p:nvPr/>
        </p:nvSpPr>
        <p:spPr>
          <a:xfrm>
            <a:off x="7505876" y="4302900"/>
            <a:ext cx="3592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Filtraggio dinamiche lente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AAF7EFE-79AA-0BA0-27CC-EE514C305EF5}"/>
              </a:ext>
            </a:extLst>
          </p:cNvPr>
          <p:cNvSpPr txBox="1"/>
          <p:nvPr/>
        </p:nvSpPr>
        <p:spPr>
          <a:xfrm>
            <a:off x="7505876" y="5364729"/>
            <a:ext cx="3592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Rimozione dinamiche lente dai dati sperimentali</a:t>
            </a:r>
          </a:p>
        </p:txBody>
      </p:sp>
      <p:sp>
        <p:nvSpPr>
          <p:cNvPr id="10" name="Freccia in giù 9">
            <a:extLst>
              <a:ext uri="{FF2B5EF4-FFF2-40B4-BE49-F238E27FC236}">
                <a16:creationId xmlns:a16="http://schemas.microsoft.com/office/drawing/2014/main" id="{723EB372-07AC-B583-7133-646BFD462968}"/>
              </a:ext>
            </a:extLst>
          </p:cNvPr>
          <p:cNvSpPr/>
          <p:nvPr/>
        </p:nvSpPr>
        <p:spPr>
          <a:xfrm>
            <a:off x="8849032" y="4672232"/>
            <a:ext cx="484632" cy="64633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91E6BC8-347F-9527-6377-87E4D36E84B4}"/>
              </a:ext>
            </a:extLst>
          </p:cNvPr>
          <p:cNvSpPr txBox="1"/>
          <p:nvPr/>
        </p:nvSpPr>
        <p:spPr>
          <a:xfrm>
            <a:off x="168357" y="4440720"/>
            <a:ext cx="6703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b="1" dirty="0">
                <a:ln/>
                <a:solidFill>
                  <a:schemeClr val="accent4"/>
                </a:solidFill>
              </a:rPr>
              <a:t>Multi-</a:t>
            </a:r>
            <a:r>
              <a:rPr lang="it-IT" sz="1800" b="1" dirty="0" err="1">
                <a:ln/>
                <a:solidFill>
                  <a:schemeClr val="accent4"/>
                </a:solidFill>
              </a:rPr>
              <a:t>Resolution</a:t>
            </a:r>
            <a:r>
              <a:rPr lang="it-IT" sz="1800" b="1" dirty="0">
                <a:ln/>
                <a:solidFill>
                  <a:schemeClr val="accent4"/>
                </a:solidFill>
              </a:rPr>
              <a:t> Dynamic Mode</a:t>
            </a:r>
            <a:r>
              <a:rPr lang="it-IT" b="1" dirty="0">
                <a:ln/>
                <a:solidFill>
                  <a:schemeClr val="accent4"/>
                </a:solidFill>
              </a:rPr>
              <a:t> </a:t>
            </a:r>
            <a:r>
              <a:rPr lang="it-IT" sz="1800" b="1" cap="none" spc="0" dirty="0" err="1">
                <a:ln/>
                <a:solidFill>
                  <a:schemeClr val="accent4"/>
                </a:solidFill>
                <a:effectLst/>
              </a:rPr>
              <a:t>Decomposition</a:t>
            </a:r>
            <a:r>
              <a:rPr lang="it-IT" sz="1800" b="1" cap="none" spc="0" dirty="0">
                <a:ln/>
                <a:solidFill>
                  <a:schemeClr val="accent4"/>
                </a:solidFill>
                <a:effectLst/>
              </a:rPr>
              <a:t> </a:t>
            </a:r>
            <a:r>
              <a:rPr lang="it-IT" sz="1800" b="1" dirty="0">
                <a:ln/>
                <a:solidFill>
                  <a:schemeClr val="accent4"/>
                </a:solidFill>
              </a:rPr>
              <a:t>with Control</a:t>
            </a:r>
          </a:p>
          <a:p>
            <a:pPr algn="ctr"/>
            <a:r>
              <a:rPr lang="it-IT" sz="1800" b="1" cap="none" spc="0" dirty="0">
                <a:ln/>
                <a:solidFill>
                  <a:schemeClr val="accent4"/>
                </a:solidFill>
                <a:effectLst/>
              </a:rPr>
              <a:t>(</a:t>
            </a:r>
            <a:r>
              <a:rPr lang="it-IT" sz="1800" b="1" cap="none" spc="0" dirty="0" err="1">
                <a:ln/>
                <a:solidFill>
                  <a:schemeClr val="accent4"/>
                </a:solidFill>
                <a:effectLst/>
              </a:rPr>
              <a:t>mrDMDc</a:t>
            </a:r>
            <a:r>
              <a:rPr lang="it-IT" sz="1800" b="1" cap="none" spc="0" dirty="0">
                <a:ln/>
                <a:solidFill>
                  <a:schemeClr val="accent4"/>
                </a:solidFill>
                <a:effectLst/>
              </a:rPr>
              <a:t>)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A973C14-7C74-6705-4D41-D818781C8AC6}"/>
              </a:ext>
            </a:extLst>
          </p:cNvPr>
          <p:cNvSpPr txBox="1"/>
          <p:nvPr/>
        </p:nvSpPr>
        <p:spPr>
          <a:xfrm>
            <a:off x="380934" y="5364729"/>
            <a:ext cx="59576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Parametri da impostare: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SVD_rank</a:t>
            </a:r>
            <a:r>
              <a:rPr lang="it-IT" sz="1800"/>
              <a:t> (riduzione ordine del sistema identificato)</a:t>
            </a: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Slow_feature_scale</a:t>
            </a:r>
            <a:r>
              <a:rPr lang="it-IT" sz="1800"/>
              <a:t> (raggio delle dinamiche slow)</a:t>
            </a: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Max_cycles</a:t>
            </a:r>
            <a:r>
              <a:rPr lang="it-IT" sz="1800" dirty="0"/>
              <a:t> </a:t>
            </a:r>
            <a:r>
              <a:rPr lang="it-IT" sz="1800"/>
              <a:t> ( </a:t>
            </a:r>
            <a:r>
              <a:rPr lang="it-IT" sz="1800" err="1"/>
              <a:t>n.oscillazioni</a:t>
            </a:r>
            <a:r>
              <a:rPr lang="it-IT" sz="1800"/>
              <a:t> nell’intervallo di tempo)</a:t>
            </a:r>
            <a:endParaRPr lang="it-IT" sz="1800" dirty="0"/>
          </a:p>
        </p:txBody>
      </p:sp>
      <p:sp>
        <p:nvSpPr>
          <p:cNvPr id="15" name="Freccia in giù 14">
            <a:extLst>
              <a:ext uri="{FF2B5EF4-FFF2-40B4-BE49-F238E27FC236}">
                <a16:creationId xmlns:a16="http://schemas.microsoft.com/office/drawing/2014/main" id="{4D6FE3EA-BC8E-9126-11E7-D52872BD5472}"/>
              </a:ext>
            </a:extLst>
          </p:cNvPr>
          <p:cNvSpPr/>
          <p:nvPr/>
        </p:nvSpPr>
        <p:spPr>
          <a:xfrm>
            <a:off x="3215149" y="5087050"/>
            <a:ext cx="353961" cy="4384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5910523D-4D69-7867-EB6C-3C4CFD97D9A9}"/>
              </a:ext>
            </a:extLst>
          </p:cNvPr>
          <p:cNvSpPr/>
          <p:nvPr/>
        </p:nvSpPr>
        <p:spPr>
          <a:xfrm>
            <a:off x="168357" y="4440720"/>
            <a:ext cx="6783049" cy="2124338"/>
          </a:xfrm>
          <a:prstGeom prst="roundRect">
            <a:avLst/>
          </a:prstGeom>
          <a:noFill/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409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F96460-B6FC-17BA-FF34-9F096C74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4013"/>
            <a:ext cx="10515600" cy="1325563"/>
          </a:xfrm>
        </p:spPr>
        <p:txBody>
          <a:bodyPr/>
          <a:lstStyle/>
          <a:p>
            <a:r>
              <a:rPr lang="it-IT"/>
              <a:t>Casi di Studio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307C4E7-8D74-7963-8961-77324CD2E986}"/>
              </a:ext>
            </a:extLst>
          </p:cNvPr>
          <p:cNvSpPr/>
          <p:nvPr/>
        </p:nvSpPr>
        <p:spPr>
          <a:xfrm>
            <a:off x="838200" y="894205"/>
            <a:ext cx="50892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it-IT" sz="2400" b="1">
                <a:ln/>
                <a:solidFill>
                  <a:schemeClr val="accent4"/>
                </a:solidFill>
              </a:rPr>
              <a:t>Sistema </a:t>
            </a:r>
            <a:r>
              <a:rPr lang="it-IT" sz="2400" b="1" err="1">
                <a:ln/>
                <a:solidFill>
                  <a:schemeClr val="accent4"/>
                </a:solidFill>
              </a:rPr>
              <a:t>Sulfur</a:t>
            </a:r>
            <a:r>
              <a:rPr lang="it-IT" sz="2400" b="1">
                <a:ln/>
                <a:solidFill>
                  <a:schemeClr val="accent4"/>
                </a:solidFill>
              </a:rPr>
              <a:t> Recovery Unit (SRU)</a:t>
            </a:r>
            <a:endParaRPr lang="it-IT" sz="2400" b="1" cap="none" spc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5F30BAC-9C40-9412-E3B5-4E4A3D4305E6}"/>
              </a:ext>
            </a:extLst>
          </p:cNvPr>
          <p:cNvSpPr/>
          <p:nvPr/>
        </p:nvSpPr>
        <p:spPr>
          <a:xfrm>
            <a:off x="7041593" y="902641"/>
            <a:ext cx="431220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it-IT" sz="2400" b="1" cap="none" spc="0">
                <a:ln/>
                <a:solidFill>
                  <a:schemeClr val="accent4"/>
                </a:solidFill>
                <a:effectLst/>
              </a:rPr>
              <a:t>Sistema </a:t>
            </a:r>
            <a:r>
              <a:rPr lang="it-IT" sz="2400" b="1" cap="none" spc="0" err="1">
                <a:ln/>
                <a:solidFill>
                  <a:schemeClr val="accent4"/>
                </a:solidFill>
                <a:effectLst/>
              </a:rPr>
              <a:t>Vehicle</a:t>
            </a:r>
            <a:r>
              <a:rPr lang="it-IT" sz="2400" b="1" cap="none" spc="0">
                <a:ln/>
                <a:solidFill>
                  <a:schemeClr val="accent4"/>
                </a:solidFill>
                <a:effectLst/>
              </a:rPr>
              <a:t> to </a:t>
            </a:r>
            <a:r>
              <a:rPr lang="it-IT" sz="2400" b="1" cap="none" spc="0" err="1">
                <a:ln/>
                <a:solidFill>
                  <a:schemeClr val="accent4"/>
                </a:solidFill>
                <a:effectLst/>
              </a:rPr>
              <a:t>Grid</a:t>
            </a:r>
            <a:r>
              <a:rPr lang="it-IT" sz="2400" b="1" cap="none" spc="0">
                <a:ln/>
                <a:solidFill>
                  <a:schemeClr val="accent4"/>
                </a:solidFill>
                <a:effectLst/>
              </a:rPr>
              <a:t> (V2G)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2F8057D-D04D-9E21-C734-F5CC42B39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203" y="1409398"/>
            <a:ext cx="2756468" cy="184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96ABBF93-5078-E3B4-2F39-83183B9E93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779" y="1648556"/>
            <a:ext cx="3545561" cy="159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B38B5F-52E3-E9A2-2107-A7B8B81DD779}"/>
              </a:ext>
            </a:extLst>
          </p:cNvPr>
          <p:cNvSpPr txBox="1"/>
          <p:nvPr/>
        </p:nvSpPr>
        <p:spPr>
          <a:xfrm>
            <a:off x="755731" y="6098166"/>
            <a:ext cx="4435381" cy="64633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it-IT"/>
              <a:t>predizione di misurando che </a:t>
            </a:r>
          </a:p>
          <a:p>
            <a:pPr algn="ctr"/>
            <a:r>
              <a:rPr lang="it-IT"/>
              <a:t>“non può essere misurato” da sensori reali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DEABA4B-B735-7CA3-862C-FF19935CF93F}"/>
              </a:ext>
            </a:extLst>
          </p:cNvPr>
          <p:cNvSpPr txBox="1"/>
          <p:nvPr/>
        </p:nvSpPr>
        <p:spPr>
          <a:xfrm>
            <a:off x="1982414" y="5282150"/>
            <a:ext cx="1982017" cy="369332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it-IT"/>
              <a:t>Modello Predittivo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3813539-8127-083E-D0D1-CE5FC7D411EE}"/>
              </a:ext>
            </a:extLst>
          </p:cNvPr>
          <p:cNvSpPr txBox="1"/>
          <p:nvPr/>
        </p:nvSpPr>
        <p:spPr>
          <a:xfrm>
            <a:off x="7268787" y="6098167"/>
            <a:ext cx="4027513" cy="64633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it-IT" dirty="0"/>
              <a:t>Disponibilità a cedere energia alla rete </a:t>
            </a:r>
          </a:p>
          <a:p>
            <a:pPr algn="ctr"/>
            <a:r>
              <a:rPr lang="it-IT" dirty="0"/>
              <a:t>da Electric </a:t>
            </a:r>
            <a:r>
              <a:rPr lang="it-IT" dirty="0" err="1"/>
              <a:t>Vehicles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52FEBDF-5184-9ED4-9304-7C92652D2158}"/>
              </a:ext>
            </a:extLst>
          </p:cNvPr>
          <p:cNvSpPr txBox="1"/>
          <p:nvPr/>
        </p:nvSpPr>
        <p:spPr>
          <a:xfrm>
            <a:off x="8349034" y="5294959"/>
            <a:ext cx="1982017" cy="369332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it-IT"/>
              <a:t>Modello Predittivo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0A85675-1500-6D7E-5674-E3032CE3CA9F}"/>
              </a:ext>
            </a:extLst>
          </p:cNvPr>
          <p:cNvSpPr txBox="1"/>
          <p:nvPr/>
        </p:nvSpPr>
        <p:spPr>
          <a:xfrm>
            <a:off x="2089502" y="5800377"/>
            <a:ext cx="1524000" cy="36933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t-IT"/>
              <a:t>Soft-</a:t>
            </a:r>
            <a:r>
              <a:rPr lang="it-IT" err="1"/>
              <a:t>Sensors</a:t>
            </a:r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225F501-A0F7-9AB1-11FD-5D2DCAB98BEC}"/>
              </a:ext>
            </a:extLst>
          </p:cNvPr>
          <p:cNvSpPr txBox="1"/>
          <p:nvPr/>
        </p:nvSpPr>
        <p:spPr>
          <a:xfrm>
            <a:off x="8349034" y="5800377"/>
            <a:ext cx="2054805" cy="36933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t-IT"/>
              <a:t>EV Energy Storage</a:t>
            </a:r>
          </a:p>
        </p:txBody>
      </p:sp>
      <p:pic>
        <p:nvPicPr>
          <p:cNvPr id="23" name="Segnaposto contenuto 3">
            <a:extLst>
              <a:ext uri="{FF2B5EF4-FFF2-40B4-BE49-F238E27FC236}">
                <a16:creationId xmlns:a16="http://schemas.microsoft.com/office/drawing/2014/main" id="{F14A7569-A934-BD67-F99B-6983C0E807B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75144"/>
            <a:ext cx="4192577" cy="144294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EBDEF712-4593-DBBE-88E9-65F8B4D78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7442" y="1368727"/>
            <a:ext cx="1600829" cy="1067220"/>
          </a:xfrm>
          <a:prstGeom prst="rect">
            <a:avLst/>
          </a:prstGeom>
        </p:spPr>
      </p:pic>
      <p:sp>
        <p:nvSpPr>
          <p:cNvPr id="25" name="Freccia in giù 24">
            <a:extLst>
              <a:ext uri="{FF2B5EF4-FFF2-40B4-BE49-F238E27FC236}">
                <a16:creationId xmlns:a16="http://schemas.microsoft.com/office/drawing/2014/main" id="{163A004E-7520-C2C6-FFD5-ACE95519A389}"/>
              </a:ext>
            </a:extLst>
          </p:cNvPr>
          <p:cNvSpPr/>
          <p:nvPr/>
        </p:nvSpPr>
        <p:spPr>
          <a:xfrm>
            <a:off x="2570480" y="3242138"/>
            <a:ext cx="518160" cy="2558239"/>
          </a:xfrm>
          <a:prstGeom prst="downArrow">
            <a:avLst/>
          </a:prstGeom>
          <a:noFill/>
          <a:ln w="9525" cap="flat" cmpd="sng" algn="ctr">
            <a:solidFill>
              <a:schemeClr val="accent2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6" name="Immagine 25" descr="Immagine che contiene testo, schermata, diagramma&#10;&#10;Descrizione generata automaticamente">
            <a:extLst>
              <a:ext uri="{FF2B5EF4-FFF2-40B4-BE49-F238E27FC236}">
                <a16:creationId xmlns:a16="http://schemas.microsoft.com/office/drawing/2014/main" id="{288F9DD2-F59C-35BA-CAAB-B2C7458CF5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2134" y="1523833"/>
            <a:ext cx="1468331" cy="795835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C1D66C92-D908-1E39-95A7-CC94ED6E5C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3519" y="3823323"/>
            <a:ext cx="1383479" cy="91309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7B993C6D-3F02-2EB3-0323-176AD40850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50474" y="3799381"/>
            <a:ext cx="1565981" cy="890971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F710DAA8-110D-E7EA-BCE9-22D959ED81B1}"/>
              </a:ext>
            </a:extLst>
          </p:cNvPr>
          <p:cNvSpPr txBox="1"/>
          <p:nvPr/>
        </p:nvSpPr>
        <p:spPr>
          <a:xfrm>
            <a:off x="7492671" y="3438616"/>
            <a:ext cx="811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Meteo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E2A2061-92B8-7C76-8F60-B983BD9B641A}"/>
              </a:ext>
            </a:extLst>
          </p:cNvPr>
          <p:cNvSpPr txBox="1"/>
          <p:nvPr/>
        </p:nvSpPr>
        <p:spPr>
          <a:xfrm>
            <a:off x="9100135" y="3438616"/>
            <a:ext cx="102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Festività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C317A63A-D490-8F96-D301-9EE7B00F50BB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29278" y="3797048"/>
            <a:ext cx="1584968" cy="1307876"/>
          </a:xfrm>
          <a:prstGeom prst="rect">
            <a:avLst/>
          </a:prstGeom>
        </p:spPr>
      </p:pic>
      <p:sp>
        <p:nvSpPr>
          <p:cNvPr id="6144" name="CasellaDiTesto 6143">
            <a:extLst>
              <a:ext uri="{FF2B5EF4-FFF2-40B4-BE49-F238E27FC236}">
                <a16:creationId xmlns:a16="http://schemas.microsoft.com/office/drawing/2014/main" id="{DA30FF53-6E6D-0F96-2A71-53C241266527}"/>
              </a:ext>
            </a:extLst>
          </p:cNvPr>
          <p:cNvSpPr txBox="1"/>
          <p:nvPr/>
        </p:nvSpPr>
        <p:spPr>
          <a:xfrm>
            <a:off x="10568180" y="3440544"/>
            <a:ext cx="110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Aggregati</a:t>
            </a:r>
          </a:p>
        </p:txBody>
      </p:sp>
      <p:sp>
        <p:nvSpPr>
          <p:cNvPr id="6145" name="Freccia in giù 6144">
            <a:extLst>
              <a:ext uri="{FF2B5EF4-FFF2-40B4-BE49-F238E27FC236}">
                <a16:creationId xmlns:a16="http://schemas.microsoft.com/office/drawing/2014/main" id="{EBBE5942-7FFC-BA7F-146D-B3D62691950D}"/>
              </a:ext>
            </a:extLst>
          </p:cNvPr>
          <p:cNvSpPr/>
          <p:nvPr/>
        </p:nvSpPr>
        <p:spPr>
          <a:xfrm>
            <a:off x="8901919" y="3328464"/>
            <a:ext cx="518160" cy="2437439"/>
          </a:xfrm>
          <a:prstGeom prst="downArrow">
            <a:avLst/>
          </a:prstGeom>
          <a:noFill/>
          <a:ln w="9525" cap="flat" cmpd="sng" algn="ctr">
            <a:solidFill>
              <a:srgbClr val="92D050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1567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58E53-BD81-03B2-AF30-2D3548C6C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42" y="592228"/>
            <a:ext cx="10515600" cy="932733"/>
          </a:xfrm>
        </p:spPr>
        <p:txBody>
          <a:bodyPr/>
          <a:lstStyle/>
          <a:p>
            <a:r>
              <a:rPr lang="it-IT" dirty="0"/>
              <a:t>Modelli SRU: </a:t>
            </a:r>
            <a:r>
              <a:rPr lang="it-IT" dirty="0" err="1"/>
              <a:t>mrDMDc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A2479F9-2B36-449C-59EE-3D7D9665D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" y="3604237"/>
            <a:ext cx="6095999" cy="3253763"/>
          </a:xfrm>
          <a:prstGeom prst="rect">
            <a:avLst/>
          </a:prstGeom>
        </p:spPr>
      </p:pic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D169D5AC-C5E6-F0C2-55EC-1E053B3A5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092174"/>
              </p:ext>
            </p:extLst>
          </p:nvPr>
        </p:nvGraphicFramePr>
        <p:xfrm>
          <a:off x="2082418" y="1977356"/>
          <a:ext cx="338369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02663">
                  <a:extLst>
                    <a:ext uri="{9D8B030D-6E8A-4147-A177-3AD203B41FA5}">
                      <a16:colId xmlns:a16="http://schemas.microsoft.com/office/drawing/2014/main" val="139438575"/>
                    </a:ext>
                  </a:extLst>
                </a:gridCol>
                <a:gridCol w="1781027">
                  <a:extLst>
                    <a:ext uri="{9D8B030D-6E8A-4147-A177-3AD203B41FA5}">
                      <a16:colId xmlns:a16="http://schemas.microsoft.com/office/drawing/2014/main" val="3561383485"/>
                    </a:ext>
                  </a:extLst>
                </a:gridCol>
              </a:tblGrid>
              <a:tr h="220182">
                <a:tc>
                  <a:txBody>
                    <a:bodyPr/>
                    <a:lstStyle/>
                    <a:p>
                      <a:r>
                        <a:rPr lang="it-IT" sz="1200" err="1"/>
                        <a:t>Svd_rank</a:t>
                      </a:r>
                      <a:endParaRPr lang="it-IT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NO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2050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Max_cycles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0152"/>
                  </a:ext>
                </a:extLst>
              </a:tr>
              <a:tr h="220182">
                <a:tc>
                  <a:txBody>
                    <a:bodyPr/>
                    <a:lstStyle/>
                    <a:p>
                      <a:r>
                        <a:rPr lang="it-IT" sz="1200" b="1" err="1"/>
                        <a:t>Slow_feature_scale</a:t>
                      </a:r>
                      <a:endParaRPr lang="it-IT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7408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BCBBA9D2-3A93-518A-8BBC-EA5F75F296C2}"/>
              </a:ext>
            </a:extLst>
          </p:cNvPr>
          <p:cNvSpPr txBox="1"/>
          <p:nvPr/>
        </p:nvSpPr>
        <p:spPr>
          <a:xfrm>
            <a:off x="126661" y="2307474"/>
            <a:ext cx="2169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Parametri impostati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1BCD020-5701-E6BA-8358-13AECEC59827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6107225" y="5225696"/>
            <a:ext cx="422787" cy="5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magine 9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43889387-17A2-31F3-64E0-A7816D091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012" y="3703024"/>
            <a:ext cx="5661988" cy="3045344"/>
          </a:xfrm>
          <a:prstGeom prst="rect">
            <a:avLst/>
          </a:prstGeom>
        </p:spPr>
      </p:pic>
      <p:graphicFrame>
        <p:nvGraphicFramePr>
          <p:cNvPr id="14" name="Tabella 13">
            <a:extLst>
              <a:ext uri="{FF2B5EF4-FFF2-40B4-BE49-F238E27FC236}">
                <a16:creationId xmlns:a16="http://schemas.microsoft.com/office/drawing/2014/main" id="{B31A0815-4C91-0E9E-85DB-4B97CE255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261351"/>
              </p:ext>
            </p:extLst>
          </p:nvPr>
        </p:nvGraphicFramePr>
        <p:xfrm>
          <a:off x="6384255" y="1885916"/>
          <a:ext cx="1894950" cy="9144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47475">
                  <a:extLst>
                    <a:ext uri="{9D8B030D-6E8A-4147-A177-3AD203B41FA5}">
                      <a16:colId xmlns:a16="http://schemas.microsoft.com/office/drawing/2014/main" val="3800056219"/>
                    </a:ext>
                  </a:extLst>
                </a:gridCol>
                <a:gridCol w="947475">
                  <a:extLst>
                    <a:ext uri="{9D8B030D-6E8A-4147-A177-3AD203B41FA5}">
                      <a16:colId xmlns:a16="http://schemas.microsoft.com/office/drawing/2014/main" val="16584161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8.18e-19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69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MAPE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1.19e-09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599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MAE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3.45e-10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727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RMSE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9.04e-10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883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R^2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0.9999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2235071"/>
                  </a:ext>
                </a:extLst>
              </a:tr>
            </a:tbl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18780E2-ED81-31FF-81E4-E6A890ABB177}"/>
              </a:ext>
            </a:extLst>
          </p:cNvPr>
          <p:cNvSpPr txBox="1"/>
          <p:nvPr/>
        </p:nvSpPr>
        <p:spPr>
          <a:xfrm>
            <a:off x="5760974" y="2140427"/>
            <a:ext cx="762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KPI </a:t>
            </a:r>
          </a:p>
        </p:txBody>
      </p:sp>
      <p:graphicFrame>
        <p:nvGraphicFramePr>
          <p:cNvPr id="16" name="Tabella 15">
            <a:extLst>
              <a:ext uri="{FF2B5EF4-FFF2-40B4-BE49-F238E27FC236}">
                <a16:creationId xmlns:a16="http://schemas.microsoft.com/office/drawing/2014/main" id="{1225D2AF-18B6-4F51-B80B-5EFEE7DDE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799093"/>
              </p:ext>
            </p:extLst>
          </p:nvPr>
        </p:nvGraphicFramePr>
        <p:xfrm>
          <a:off x="9937462" y="1337276"/>
          <a:ext cx="1998227" cy="146304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528445">
                  <a:extLst>
                    <a:ext uri="{9D8B030D-6E8A-4147-A177-3AD203B41FA5}">
                      <a16:colId xmlns:a16="http://schemas.microsoft.com/office/drawing/2014/main" val="3966056371"/>
                    </a:ext>
                  </a:extLst>
                </a:gridCol>
                <a:gridCol w="469782">
                  <a:extLst>
                    <a:ext uri="{9D8B030D-6E8A-4147-A177-3AD203B41FA5}">
                      <a16:colId xmlns:a16="http://schemas.microsoft.com/office/drawing/2014/main" val="119389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0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b="0" kern="100">
                          <a:effectLst/>
                        </a:rPr>
                        <a:t>13%</a:t>
                      </a:r>
                      <a:endParaRPr lang="it-IT" sz="12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270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1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7608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2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10%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268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3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537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4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29%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51653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5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7308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6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30%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68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Filtration level 7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it-IT" sz="1200" kern="100">
                          <a:effectLst/>
                        </a:rPr>
                        <a:t>38%</a:t>
                      </a:r>
                      <a:endParaRPr lang="it-IT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991398"/>
                  </a:ext>
                </a:extLst>
              </a:tr>
            </a:tbl>
          </a:graphicData>
        </a:graphic>
      </p:graphicFrame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0F52430-CC67-14DB-3CC1-AFDCB416CD73}"/>
              </a:ext>
            </a:extLst>
          </p:cNvPr>
          <p:cNvSpPr txBox="1"/>
          <p:nvPr/>
        </p:nvSpPr>
        <p:spPr>
          <a:xfrm>
            <a:off x="8858529" y="1861298"/>
            <a:ext cx="127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/>
              <a:t>Fast Dynamics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DA94B3F-D496-B1DF-877F-E4C7B1B04ACF}"/>
              </a:ext>
            </a:extLst>
          </p:cNvPr>
          <p:cNvSpPr txBox="1"/>
          <p:nvPr/>
        </p:nvSpPr>
        <p:spPr>
          <a:xfrm>
            <a:off x="896442" y="3340397"/>
            <a:ext cx="4325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Decomposizione in livelli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EFAA28C-D77B-6515-FBBB-8CDD3A6B5FC0}"/>
              </a:ext>
            </a:extLst>
          </p:cNvPr>
          <p:cNvSpPr txBox="1"/>
          <p:nvPr/>
        </p:nvSpPr>
        <p:spPr>
          <a:xfrm>
            <a:off x="6932920" y="3201897"/>
            <a:ext cx="51219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Ricostruzione </a:t>
            </a:r>
          </a:p>
          <a:p>
            <a:pPr algn="ctr"/>
            <a:r>
              <a:rPr lang="it-IT" dirty="0"/>
              <a:t>(Somma di tutti i livelli)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2608381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Gabriele Rinaldi</Template>
  <TotalTime>11</TotalTime>
  <Words>972</Words>
  <Application>Microsoft Office PowerPoint</Application>
  <PresentationFormat>Widescreen</PresentationFormat>
  <Paragraphs>386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Inter Bold</vt:lpstr>
      <vt:lpstr>Poppins</vt:lpstr>
      <vt:lpstr>Poppins Bold</vt:lpstr>
      <vt:lpstr>Times New Roman</vt:lpstr>
      <vt:lpstr>Tema di Office</vt:lpstr>
      <vt:lpstr>Presentazione standard di PowerPoint</vt:lpstr>
      <vt:lpstr>Indice</vt:lpstr>
      <vt:lpstr>Metodi Data-Driven per l’identificazione di modelli di sistemi dinamici</vt:lpstr>
      <vt:lpstr>Metodi analizzati</vt:lpstr>
      <vt:lpstr>Dynamic Mode Decomposition</vt:lpstr>
      <vt:lpstr>Dynamic Mode Decomposition with Control </vt:lpstr>
      <vt:lpstr>Multi-Resolution</vt:lpstr>
      <vt:lpstr>Casi di Studio</vt:lpstr>
      <vt:lpstr>Modelli SRU: mrDMDc</vt:lpstr>
      <vt:lpstr>Modelli SRU: DMDc vs mrDMDc</vt:lpstr>
      <vt:lpstr>Modelli SRU: Studio parametrico su mrDMDc</vt:lpstr>
      <vt:lpstr>Modelli V2G: mrDMDc</vt:lpstr>
      <vt:lpstr>Modelli del V2G: DMDc vs mrDMDc</vt:lpstr>
      <vt:lpstr>Modelli V2G: DMDc al variare dei dati in ingresso</vt:lpstr>
      <vt:lpstr>Conclusioni e Sviluppi futuri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GABRIELE RINALDI 514857</dc:creator>
  <cp:lastModifiedBy>GABRIELE RINALDI (514857)</cp:lastModifiedBy>
  <cp:revision>5</cp:revision>
  <dcterms:created xsi:type="dcterms:W3CDTF">2024-03-18T11:58:15Z</dcterms:created>
  <dcterms:modified xsi:type="dcterms:W3CDTF">2024-03-18T15:11:12Z</dcterms:modified>
</cp:coreProperties>
</file>

<file path=docProps/thumbnail.jpeg>
</file>